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4">
  <p:sldMasterIdLst>
    <p:sldMasterId id="2147483648" r:id="rId1"/>
  </p:sldMasterIdLst>
  <p:notesMasterIdLst>
    <p:notesMasterId r:id="rId17"/>
  </p:notesMasterIdLst>
  <p:sldIdLst>
    <p:sldId id="742" r:id="rId2"/>
    <p:sldId id="705" r:id="rId3"/>
    <p:sldId id="707" r:id="rId4"/>
    <p:sldId id="734" r:id="rId5"/>
    <p:sldId id="703" r:id="rId6"/>
    <p:sldId id="708" r:id="rId7"/>
    <p:sldId id="704" r:id="rId8"/>
    <p:sldId id="744" r:id="rId9"/>
    <p:sldId id="745" r:id="rId10"/>
    <p:sldId id="748" r:id="rId11"/>
    <p:sldId id="709" r:id="rId12"/>
    <p:sldId id="710" r:id="rId13"/>
    <p:sldId id="751" r:id="rId14"/>
    <p:sldId id="752" r:id="rId15"/>
    <p:sldId id="714" r:id="rId16"/>
  </p:sldIdLst>
  <p:sldSz cx="9144000" cy="6858000" type="screen4x3"/>
  <p:notesSz cx="6858000" cy="9144000"/>
  <p:embeddedFontLst>
    <p:embeddedFont>
      <p:font typeface="Calibri" panose="020F0502020204030204" pitchFamily="34" charset="0"/>
      <p:regular r:id="rId18"/>
      <p:bold r:id="rId19"/>
      <p:italic r:id="rId20"/>
      <p:boldItalic r:id="rId21"/>
    </p:embeddedFont>
    <p:embeddedFont>
      <p:font typeface="等线" panose="02010600030101010101" pitchFamily="2" charset="-122"/>
      <p:regular r:id="rId22"/>
      <p:bold r:id="rId23"/>
    </p:embeddedFont>
    <p:embeddedFont>
      <p:font typeface="华文楷体" panose="02010600040101010101" pitchFamily="2" charset="-122"/>
      <p:regular r:id="rId24"/>
    </p:embeddedFont>
    <p:embeddedFont>
      <p:font typeface="微软雅黑" panose="020B0503020204020204" pitchFamily="34" charset="-122"/>
      <p:regular r:id="rId25"/>
      <p:bold r:id="rId26"/>
    </p:embeddedFont>
  </p:embeddedFontLst>
  <p:custDataLst>
    <p:tags r:id="rId2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5">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1 Mr.Liu" initials="1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C6294"/>
    <a:srgbClr val="544A49"/>
    <a:srgbClr val="ECEBF0"/>
    <a:srgbClr val="F8C437"/>
    <a:srgbClr val="FF9933"/>
    <a:srgbClr val="455882"/>
    <a:srgbClr val="37A46A"/>
    <a:srgbClr val="A25150"/>
    <a:srgbClr val="BFD4E7"/>
    <a:srgbClr val="7A9B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6" autoAdjust="0"/>
    <p:restoredTop sz="86466" autoAdjust="0"/>
  </p:normalViewPr>
  <p:slideViewPr>
    <p:cSldViewPr snapToGrid="0">
      <p:cViewPr varScale="1">
        <p:scale>
          <a:sx n="74" d="100"/>
          <a:sy n="74" d="100"/>
        </p:scale>
        <p:origin x="1709" y="72"/>
      </p:cViewPr>
      <p:guideLst>
        <p:guide orient="horz" pos="2175"/>
        <p:guide pos="2880"/>
      </p:guideLst>
    </p:cSldViewPr>
  </p:slideViewPr>
  <p:outlineViewPr>
    <p:cViewPr>
      <p:scale>
        <a:sx n="33" d="100"/>
        <a:sy n="33" d="100"/>
      </p:scale>
      <p:origin x="0" y="-3974"/>
    </p:cViewPr>
  </p:outlineViewPr>
  <p:notesTextViewPr>
    <p:cViewPr>
      <p:scale>
        <a:sx n="1" d="1"/>
        <a:sy n="1" d="1"/>
      </p:scale>
      <p:origin x="0" y="0"/>
    </p:cViewPr>
  </p:notesTextViewPr>
  <p:sorterViewPr>
    <p:cViewPr>
      <p:scale>
        <a:sx n="100" d="100"/>
        <a:sy n="100" d="100"/>
      </p:scale>
      <p:origin x="0" y="-600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16154E-E9B3-4F5A-834F-C06A38142F64}" type="datetimeFigureOut">
              <a:rPr lang="zh-CN" altLang="en-US" smtClean="0"/>
              <a:t>2023/4/10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FF06C5-70CC-47C2-ACC6-E4EBAEADBE37}"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“十四五”现代综合交通运输体系发展规划</a:t>
            </a:r>
            <a:r>
              <a:rPr lang="zh-CN" altLang="en-US" dirty="0"/>
              <a:t>指出：打造多模式便捷公共交通系统。</a:t>
            </a:r>
            <a:r>
              <a:rPr lang="zh-CN" altLang="en-US" b="1" dirty="0">
                <a:solidFill>
                  <a:srgbClr val="FF0000"/>
                </a:solidFill>
              </a:rPr>
              <a:t>深入实施公交优先发展战略</a:t>
            </a:r>
            <a:r>
              <a:rPr lang="zh-CN" altLang="en-US" dirty="0"/>
              <a:t>，持续深化国家公交都市建设。中小城市提高城区公共交通运营效率，逐步提升站点覆盖率和服务水平。推广城市道路交通信号灯联动控制，</a:t>
            </a:r>
            <a:r>
              <a:rPr lang="zh-CN" altLang="en-US" b="1" dirty="0">
                <a:solidFill>
                  <a:srgbClr val="FF0000"/>
                </a:solidFill>
              </a:rPr>
              <a:t>保障公交优先通行</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发展实施“公交优先”是当下中国城市交通可持续发展的必由之路。</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4</a:t>
            </a:fld>
            <a:endParaRPr lang="zh-CN" altLang="en-US"/>
          </a:p>
        </p:txBody>
      </p:sp>
    </p:spTree>
    <p:extLst>
      <p:ext uri="{BB962C8B-B14F-4D97-AF65-F5344CB8AC3E}">
        <p14:creationId xmlns:p14="http://schemas.microsoft.com/office/powerpoint/2010/main" val="2689683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i="0" dirty="0">
                <a:solidFill>
                  <a:srgbClr val="333333"/>
                </a:solidFill>
                <a:effectLst/>
                <a:latin typeface="Arial" panose="020B0604020202020204" pitchFamily="34" charset="0"/>
              </a:rPr>
              <a:t>“公交优先”</a:t>
            </a:r>
            <a:r>
              <a:rPr lang="zh-CN" altLang="en-US" b="0" i="0" dirty="0">
                <a:solidFill>
                  <a:srgbClr val="333333"/>
                </a:solidFill>
                <a:effectLst/>
                <a:latin typeface="Arial" panose="020B0604020202020204" pitchFamily="34" charset="0"/>
              </a:rPr>
              <a:t>顾名思义</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即在城市的交通建设中</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优先发展公共交通。在整个城市的布局建造及发展的过程中</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将城市公共交通放在首位</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对于其建设、管理等注入更多的城市资源。大力发展公共交通的建设、管理</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以达到让城市公交能拥有疏通的车道、良好的车内环境。从而使城镇居民能够获得更加便捷、实惠以及优质的交通服务。加强推广“公交优先”</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并将其落实到城市建设的行动上</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从而使城市交通得到高效、绿色、可持续发展。</a:t>
            </a:r>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5</a:t>
            </a:fld>
            <a:endParaRPr lang="zh-CN" altLang="en-US"/>
          </a:p>
        </p:txBody>
      </p:sp>
    </p:spTree>
    <p:extLst>
      <p:ext uri="{BB962C8B-B14F-4D97-AF65-F5344CB8AC3E}">
        <p14:creationId xmlns:p14="http://schemas.microsoft.com/office/powerpoint/2010/main" val="889181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00" dirty="0">
                <a:solidFill>
                  <a:srgbClr val="0000FF"/>
                </a:solidFill>
                <a:effectLst/>
                <a:latin typeface="等线" panose="02010600030101010101" pitchFamily="2" charset="-122"/>
                <a:ea typeface="等线" panose="02010600030101010101" pitchFamily="2" charset="-122"/>
                <a:cs typeface="Times New Roman" panose="02020603050405020304" pitchFamily="18" charset="0"/>
              </a:rPr>
              <a:t>成都市公交优先案例</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：成都市的</a:t>
            </a:r>
            <a:r>
              <a:rPr lang="en-US" altLang="zh-CN" sz="12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rPr>
              <a:t>BRT</a:t>
            </a:r>
            <a:r>
              <a:rPr lang="zh-CN" altLang="zh-CN" sz="12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rPr>
              <a:t>（快速公交系统）</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实现了全线无红灯状态，通过设置信号灯和公交封闭式站点等措施，确保公交车无需停车等待红绿灯，从而使公交车的运行速度更快、更稳定。此外，成都市还在公交站点设置了上下客优先通道，提高了公共交通的服务质量和乘客体验。</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00" dirty="0">
                <a:solidFill>
                  <a:srgbClr val="0000FF"/>
                </a:solidFill>
                <a:effectLst/>
                <a:latin typeface="等线" panose="02010600030101010101" pitchFamily="2" charset="-122"/>
                <a:ea typeface="等线" panose="02010600030101010101" pitchFamily="2" charset="-122"/>
                <a:cs typeface="Times New Roman" panose="02020603050405020304" pitchFamily="18" charset="0"/>
              </a:rPr>
              <a:t>北京市公交优先案例</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：北京市采取了一系列措施推进公交优先发展，包括设置</a:t>
            </a:r>
            <a:r>
              <a:rPr lang="zh-CN" altLang="zh-CN" sz="12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rPr>
              <a:t>公交专用道、实行“一盘棋”信号优化、开展“智慧公交”建设</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等。例如，在北京市中心城区，将行驶车道和非机动车道向路中央移，为公交车辆设置了宽敞的通行空间；同时，还在交叉口设置了公交信号灯，来保障公交车顺畅通行。这些措施提高了公交车的运行速度和通行效率，减少了公共交通出行时间和延误。</a:t>
            </a:r>
          </a:p>
          <a:p>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7</a:t>
            </a:fld>
            <a:endParaRPr lang="zh-CN" altLang="en-US"/>
          </a:p>
        </p:txBody>
      </p:sp>
    </p:spTree>
    <p:extLst>
      <p:ext uri="{BB962C8B-B14F-4D97-AF65-F5344CB8AC3E}">
        <p14:creationId xmlns:p14="http://schemas.microsoft.com/office/powerpoint/2010/main" val="416153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zh-CN" altLang="zh-CN" sz="1800" kern="100" dirty="0">
                <a:solidFill>
                  <a:srgbClr val="0000FF"/>
                </a:solidFill>
                <a:effectLst/>
                <a:latin typeface="等线" panose="02010600030101010101" pitchFamily="2" charset="-122"/>
                <a:ea typeface="等线" panose="02010600030101010101" pitchFamily="2" charset="-122"/>
                <a:cs typeface="Times New Roman" panose="02020603050405020304" pitchFamily="18" charset="0"/>
              </a:rPr>
              <a:t>英国伦敦：</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英国伦敦推出了“新巴士计划”，旨在改善公交服务质量。该计划包括</a:t>
            </a:r>
            <a:r>
              <a:rPr lang="zh-CN" altLang="zh-CN" sz="18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rPr>
              <a:t>更新公交车队、实施公交车辆优先通行、增加公交车站点等措施</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。例如，在某些重要路段，伦敦市设置了公交专用道，并对公交车辆实行优先通行，以减少公交车辆的延误时间，提高公共交通的效率和可靠性。</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solidFill>
                  <a:srgbClr val="0000FF"/>
                </a:solidFill>
                <a:effectLst/>
                <a:latin typeface="等线" panose="02010600030101010101" pitchFamily="2" charset="-122"/>
                <a:ea typeface="等线" panose="02010600030101010101" pitchFamily="2" charset="-122"/>
                <a:cs typeface="Times New Roman" panose="02020603050405020304" pitchFamily="18" charset="0"/>
              </a:rPr>
              <a:t>瑞典斯德哥尔摩</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：瑞典斯德哥尔摩市在主要干道上设</a:t>
            </a:r>
            <a:r>
              <a:rPr lang="zh-CN" altLang="zh-CN" sz="1800" kern="100" dirty="0">
                <a:solidFill>
                  <a:srgbClr val="FF0000"/>
                </a:solidFill>
                <a:effectLst/>
                <a:latin typeface="等线" panose="02010600030101010101" pitchFamily="2" charset="-122"/>
                <a:ea typeface="等线" panose="02010600030101010101" pitchFamily="2" charset="-122"/>
                <a:cs typeface="Times New Roman" panose="02020603050405020304" pitchFamily="18" charset="0"/>
              </a:rPr>
              <a:t>置了公交专用道，并对公交车辆实行优先通行</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。此外，该城市还采用了智能交通系统，可以实时监测路况，对交通信号进行优化调节。通过这些措施，提高了公共交通的效率和可靠性。</a:t>
            </a:r>
          </a:p>
          <a:p>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8</a:t>
            </a:fld>
            <a:endParaRPr lang="zh-CN" altLang="en-US"/>
          </a:p>
        </p:txBody>
      </p:sp>
    </p:spTree>
    <p:extLst>
      <p:ext uri="{BB962C8B-B14F-4D97-AF65-F5344CB8AC3E}">
        <p14:creationId xmlns:p14="http://schemas.microsoft.com/office/powerpoint/2010/main" val="26309329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 typeface="Arial" panose="020B0604020202020204" pitchFamily="34" charset="0"/>
              <a:buChar char="•"/>
            </a:pPr>
            <a:r>
              <a:rPr lang="zh-CN" altLang="zh-CN" sz="1200" b="1" kern="100" dirty="0">
                <a:solidFill>
                  <a:srgbClr val="FF0000"/>
                </a:solidFill>
                <a:effectLst/>
                <a:latin typeface="+mn-ea"/>
                <a:cs typeface="宋体" panose="02010600030101010101" pitchFamily="2" charset="-122"/>
              </a:rPr>
              <a:t>公交专用道</a:t>
            </a:r>
            <a:endParaRPr lang="en-US" altLang="zh-CN" sz="1200" b="1"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effectLst/>
                <a:latin typeface="+mn-ea"/>
                <a:cs typeface="宋体" panose="02010600030101010101" pitchFamily="2" charset="-122"/>
              </a:rPr>
              <a:t>适用条件：城市中心区域或拥堵路段需要快速通行的公交车辆。</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优点：提高公交车速度，减少等待时间和乘客的滞留时间，增加公交出行的吸引力。</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缺点：占用一定的私家车道，可能会增加私家车的拥堵程度，需要严格的管理和执法。</a:t>
            </a:r>
            <a:endParaRPr lang="en-US" altLang="zh-CN" sz="1200"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solidFill>
                  <a:srgbClr val="FF0000"/>
                </a:solidFill>
                <a:effectLst/>
                <a:latin typeface="+mn-ea"/>
                <a:cs typeface="宋体" panose="02010600030101010101" pitchFamily="2" charset="-122"/>
              </a:rPr>
              <a:t>信号优化</a:t>
            </a:r>
            <a:endParaRPr lang="en-US" altLang="zh-CN" sz="1200"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effectLst/>
                <a:latin typeface="+mn-ea"/>
                <a:cs typeface="宋体" panose="02010600030101010101" pitchFamily="2" charset="-122"/>
              </a:rPr>
              <a:t>适用条件：需要快速穿越红绿灯的公交车辆。</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优点：减少公交车的等待时间，提高公交运营效率。</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缺点：可能会增加其他交通参与者的等待时间，需要平衡各方利益。</a:t>
            </a:r>
            <a:endParaRPr lang="en-US" altLang="zh-CN" kern="100" dirty="0">
              <a:solidFill>
                <a:srgbClr val="FF0000"/>
              </a:solidFill>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solidFill>
                  <a:srgbClr val="FF0000"/>
                </a:solidFill>
                <a:effectLst/>
                <a:latin typeface="+mn-ea"/>
                <a:cs typeface="宋体" panose="02010600030101010101" pitchFamily="2" charset="-122"/>
              </a:rPr>
              <a:t>公交快速化改造</a:t>
            </a:r>
            <a:endParaRPr lang="en-US" altLang="zh-CN" sz="1200"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effectLst/>
                <a:latin typeface="+mn-ea"/>
                <a:cs typeface="宋体" panose="02010600030101010101" pitchFamily="2" charset="-122"/>
              </a:rPr>
              <a:t>适用条件：需要提高公交服务质量和速度的线路。</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优点：提高公交服务水平和市场竞争力，增加乘客的满意度和忠诚度。</a:t>
            </a:r>
            <a:br>
              <a:rPr lang="en-US" altLang="zh-CN" sz="1200" kern="100" dirty="0">
                <a:effectLst/>
                <a:latin typeface="+mn-ea"/>
                <a:cs typeface="宋体" panose="02010600030101010101" pitchFamily="2" charset="-122"/>
              </a:rPr>
            </a:br>
            <a:r>
              <a:rPr lang="zh-CN" altLang="zh-CN" sz="1200" kern="100" dirty="0">
                <a:effectLst/>
                <a:latin typeface="+mn-ea"/>
                <a:cs typeface="宋体" panose="02010600030101010101" pitchFamily="2" charset="-122"/>
              </a:rPr>
              <a:t>缺点：需要投入大量资金，并需要对现有的线路进行改造和调整，可能会影响其他交通参与者的出行。</a:t>
            </a:r>
            <a:endParaRPr lang="en-US" altLang="zh-CN" sz="1200" kern="100" dirty="0">
              <a:solidFill>
                <a:srgbClr val="FF0000"/>
              </a:solidFill>
              <a:effectLst/>
              <a:latin typeface="+mn-ea"/>
              <a:cs typeface="宋体" panose="02010600030101010101" pitchFamily="2" charset="-122"/>
            </a:endParaRPr>
          </a:p>
          <a:p>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9</a:t>
            </a:fld>
            <a:endParaRPr lang="zh-CN" altLang="en-US"/>
          </a:p>
        </p:txBody>
      </p:sp>
    </p:spTree>
    <p:extLst>
      <p:ext uri="{BB962C8B-B14F-4D97-AF65-F5344CB8AC3E}">
        <p14:creationId xmlns:p14="http://schemas.microsoft.com/office/powerpoint/2010/main" val="30583432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 typeface="Arial" panose="020B0604020202020204" pitchFamily="34" charset="0"/>
              <a:buChar char="•"/>
            </a:pPr>
            <a:r>
              <a:rPr lang="zh-CN" altLang="zh-CN" sz="1200" kern="100" dirty="0">
                <a:solidFill>
                  <a:srgbClr val="FF0000"/>
                </a:solidFill>
                <a:effectLst/>
                <a:ea typeface="宋体" panose="02010600030101010101" pitchFamily="2" charset="-122"/>
                <a:cs typeface="宋体" panose="02010600030101010101" pitchFamily="2" charset="-122"/>
              </a:rPr>
              <a:t>提供支持设施</a:t>
            </a:r>
            <a:br>
              <a:rPr lang="en-US" altLang="zh-CN" sz="1200" kern="100" dirty="0">
                <a:effectLst/>
                <a:latin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适用条件：需要提高公交服务水平和乘客满意度的站点。</a:t>
            </a:r>
            <a:br>
              <a:rPr lang="en-US" altLang="zh-CN" sz="1200" kern="100" dirty="0">
                <a:effectLst/>
                <a:ea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优点：提高乘客的舒适度和服务质量，增加公交出行的吸引力。</a:t>
            </a:r>
            <a:br>
              <a:rPr lang="en-US" altLang="zh-CN" sz="1200" kern="100" dirty="0">
                <a:effectLst/>
                <a:ea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缺点：需要一定的资金投入，并需要维护保养</a:t>
            </a:r>
            <a:endParaRPr lang="en-US" altLang="zh-CN" sz="1200" kern="100" dirty="0">
              <a:effectLst/>
              <a:ea typeface="宋体" panose="02010600030101010101" pitchFamily="2" charset="-122"/>
              <a:cs typeface="宋体" panose="02010600030101010101" pitchFamily="2" charset="-122"/>
            </a:endParaRPr>
          </a:p>
          <a:p>
            <a:pPr marL="285750" indent="-285750">
              <a:lnSpc>
                <a:spcPct val="150000"/>
              </a:lnSpc>
              <a:buFont typeface="Arial" panose="020B0604020202020204" pitchFamily="34" charset="0"/>
              <a:buChar char="•"/>
            </a:pPr>
            <a:r>
              <a:rPr lang="zh-CN" altLang="zh-CN" sz="1200" kern="100" dirty="0">
                <a:solidFill>
                  <a:srgbClr val="FF0000"/>
                </a:solidFill>
                <a:effectLst/>
                <a:ea typeface="宋体" panose="02010600030101010101" pitchFamily="2" charset="-122"/>
                <a:cs typeface="宋体" panose="02010600030101010101" pitchFamily="2" charset="-122"/>
              </a:rPr>
              <a:t>加强政策扶持</a:t>
            </a:r>
            <a:br>
              <a:rPr lang="en-US" altLang="zh-CN" sz="1200" kern="100" dirty="0">
                <a:effectLst/>
                <a:latin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适用条件：需要提高公共交通出行市场竞争力的城市。</a:t>
            </a:r>
            <a:br>
              <a:rPr lang="en-US" altLang="zh-CN" sz="1200" kern="100" dirty="0">
                <a:effectLst/>
                <a:ea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优点：鼓励市民使用公共交通，减少私家车出行，降低城市交通拥堵程度。</a:t>
            </a:r>
            <a:br>
              <a:rPr lang="en-US" altLang="zh-CN" sz="1200" kern="100" dirty="0">
                <a:effectLst/>
                <a:ea typeface="宋体" panose="02010600030101010101" pitchFamily="2" charset="-122"/>
                <a:cs typeface="宋体" panose="02010600030101010101" pitchFamily="2" charset="-122"/>
              </a:rPr>
            </a:br>
            <a:r>
              <a:rPr lang="zh-CN" altLang="zh-CN" sz="1200" kern="100" dirty="0">
                <a:effectLst/>
                <a:ea typeface="宋体" panose="02010600030101010101" pitchFamily="2" charset="-122"/>
                <a:cs typeface="宋体" panose="02010600030101010101" pitchFamily="2" charset="-122"/>
              </a:rPr>
              <a:t>缺点：需要政府投入一定的资金，并需要平衡各方利益。</a:t>
            </a:r>
            <a:endParaRPr lang="en-US" altLang="zh-CN" sz="1200" kern="100" dirty="0">
              <a:solidFill>
                <a:srgbClr val="FF0000"/>
              </a:solidFill>
              <a:effectLst/>
              <a:latin typeface="等线" panose="02010600030101010101" pitchFamily="2" charset="-122"/>
              <a:ea typeface="宋体" panose="02010600030101010101" pitchFamily="2" charset="-122"/>
              <a:cs typeface="宋体" panose="02010600030101010101" pitchFamily="2" charset="-122"/>
            </a:endParaRP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00" dirty="0">
                <a:effectLst/>
                <a:latin typeface="等线" panose="02010600030101010101" pitchFamily="2" charset="-122"/>
                <a:ea typeface="宋体" panose="02010600030101010101" pitchFamily="2" charset="-122"/>
                <a:cs typeface="宋体" panose="02010600030101010101" pitchFamily="2" charset="-122"/>
              </a:rPr>
              <a:t>这些公交优先通行方式可以根据不同城市的实际情况进行组合应用，以达到最佳的公共交通优先效果。</a:t>
            </a:r>
            <a:endPar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DAFF06C5-70CC-47C2-ACC6-E4EBAEADBE37}" type="slidenum">
              <a:rPr lang="zh-CN" altLang="en-US" smtClean="0"/>
              <a:t>10</a:t>
            </a:fld>
            <a:endParaRPr lang="zh-CN" altLang="en-US"/>
          </a:p>
        </p:txBody>
      </p:sp>
    </p:spTree>
    <p:extLst>
      <p:ext uri="{BB962C8B-B14F-4D97-AF65-F5344CB8AC3E}">
        <p14:creationId xmlns:p14="http://schemas.microsoft.com/office/powerpoint/2010/main" val="2965217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842B3929-0B6F-4FD3-928A-EEA5EC315CF4}" type="datetime1">
              <a:rPr lang="zh-CN" altLang="en-US" smtClean="0"/>
              <a:t>2023/4/10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7DEE8EA-70D4-4F79-8E90-9C4888B17711}"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7AF7805-FF5F-4EB5-92CA-E6B449745443}" type="datetime1">
              <a:rPr lang="zh-CN" altLang="en-US" smtClean="0"/>
              <a:t>2023/4/10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4598B60-1F96-49B8-813C-B237A0ACE1D0}" type="datetime1">
              <a:rPr lang="zh-CN" altLang="en-US" smtClean="0"/>
              <a:t>2023/4/10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6C5BEC4-7E91-4D6F-9329-8C307AF5F070}" type="datetime1">
              <a:rPr lang="zh-CN" altLang="en-US" smtClean="0"/>
              <a:t>2023/4/10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74ABFCAE-BCCE-428E-838B-12CC37305BE9}" type="datetime1">
              <a:rPr lang="zh-CN" altLang="en-US" smtClean="0"/>
              <a:t>2023/4/10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7DEE8EA-70D4-4F79-8E90-9C4888B17711}"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845735"/>
            <a:ext cx="3703320" cy="402335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63440" y="1845735"/>
            <a:ext cx="3703320" cy="40233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9F4B753-9B3D-407F-8B21-F4E0AD186289}" type="datetime1">
              <a:rPr lang="zh-CN" altLang="en-US" smtClean="0"/>
              <a:t>2023/4/10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22960" y="2582335"/>
            <a:ext cx="3703320" cy="32867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63440" y="2582334"/>
            <a:ext cx="3703320" cy="32867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C8AECA9D-9D09-443D-B8DD-083593A0F377}" type="datetime1">
              <a:rPr lang="zh-CN" altLang="en-US" smtClean="0"/>
              <a:t>2023/4/10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48CFE08-1E43-445D-90C4-D3B21A28BA07}" type="datetime1">
              <a:rPr lang="zh-CN" altLang="en-US" smtClean="0"/>
              <a:t>2023/4/10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BC635AE-78C8-4DBF-AF07-2ACCAAD59B4C}" type="datetime1">
              <a:rPr lang="zh-CN" altLang="en-US" smtClean="0"/>
              <a:t>2023/4/10</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BE53A76E-3EB3-4161-9BE7-0294520BC3F6}" type="datetime1">
              <a:rPr lang="zh-CN" altLang="en-US" smtClean="0"/>
              <a:t>2023/4/10</a:t>
            </a:fld>
            <a:endParaRPr lang="zh-CN"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17DEE8EA-70D4-4F79-8E90-9C4888B17711}"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0103C0C-F00D-4871-AB14-9E35B06EC660}" type="datetime1">
              <a:rPr lang="zh-CN" altLang="en-US" smtClean="0"/>
              <a:t>2023/4/10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7DEE8EA-70D4-4F79-8E90-9C4888B17711}"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87A147E5-4794-49B9-9F44-C7CCA2A8CF0E}" type="datetime1">
              <a:rPr lang="zh-CN" altLang="en-US" smtClean="0"/>
              <a:t>2023/4/10</a:t>
            </a:fld>
            <a:endParaRPr lang="zh-CN"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17DEE8EA-70D4-4F79-8E90-9C4888B17711}" type="slidenum">
              <a:rPr lang="zh-CN" altLang="en-US" smtClean="0"/>
              <a:t>‹#›</a:t>
            </a:fld>
            <a:endParaRPr lang="zh-CN" alt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3.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slide" Target="slide1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a:t>
            </a:fld>
            <a:endParaRPr lang="zh-CN" altLang="en-US"/>
          </a:p>
        </p:txBody>
      </p:sp>
      <p:grpSp>
        <p:nvGrpSpPr>
          <p:cNvPr id="9" name="组合 8"/>
          <p:cNvGrpSpPr/>
          <p:nvPr/>
        </p:nvGrpSpPr>
        <p:grpSpPr>
          <a:xfrm>
            <a:off x="7063473" y="286636"/>
            <a:ext cx="1826528" cy="444792"/>
            <a:chOff x="2085329" y="645667"/>
            <a:chExt cx="2181879" cy="537071"/>
          </a:xfrm>
        </p:grpSpPr>
        <p:pic>
          <p:nvPicPr>
            <p:cNvPr id="10" name="图片 9"/>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11" name="图片 10"/>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
        <p:nvSpPr>
          <p:cNvPr id="3" name="标题 1">
            <a:extLst>
              <a:ext uri="{FF2B5EF4-FFF2-40B4-BE49-F238E27FC236}">
                <a16:creationId xmlns:a16="http://schemas.microsoft.com/office/drawing/2014/main" id="{496AE559-A737-B5EA-4873-9A25F6B6A815}"/>
              </a:ext>
            </a:extLst>
          </p:cNvPr>
          <p:cNvSpPr txBox="1"/>
          <p:nvPr/>
        </p:nvSpPr>
        <p:spPr>
          <a:xfrm>
            <a:off x="363986" y="1928161"/>
            <a:ext cx="8201516" cy="1794753"/>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nSpc>
                <a:spcPct val="150000"/>
              </a:lnSpc>
            </a:pPr>
            <a:r>
              <a:rPr lang="zh-CN" altLang="en-US" sz="4700" b="1" dirty="0">
                <a:solidFill>
                  <a:schemeClr val="tx1"/>
                </a:solidFill>
                <a:latin typeface="+mj-ea"/>
              </a:rPr>
              <a:t>关于公交优先的研讨汇报</a:t>
            </a:r>
            <a:br>
              <a:rPr lang="en-US" altLang="zh-CN" sz="4400" b="1" dirty="0">
                <a:latin typeface="+mj-ea"/>
              </a:rPr>
            </a:br>
            <a:r>
              <a:rPr lang="en-US" altLang="zh-CN" sz="3900" dirty="0">
                <a:latin typeface="+mj-ea"/>
                <a:cs typeface="Arial" panose="020B0604020202020204" pitchFamily="34" charset="0"/>
              </a:rPr>
              <a:t>Report on public transport priority</a:t>
            </a:r>
            <a:endParaRPr lang="zh-CN" altLang="en-US" sz="6000" dirty="0">
              <a:latin typeface="+mj-ea"/>
              <a:cs typeface="Arial" panose="020B0604020202020204" pitchFamily="34" charset="0"/>
            </a:endParaRPr>
          </a:p>
        </p:txBody>
      </p:sp>
      <p:sp>
        <p:nvSpPr>
          <p:cNvPr id="4" name="副标题 2">
            <a:extLst>
              <a:ext uri="{FF2B5EF4-FFF2-40B4-BE49-F238E27FC236}">
                <a16:creationId xmlns:a16="http://schemas.microsoft.com/office/drawing/2014/main" id="{B00BBE30-EF06-2050-ED89-E7A562190D5F}"/>
              </a:ext>
            </a:extLst>
          </p:cNvPr>
          <p:cNvSpPr txBox="1">
            <a:spLocks/>
          </p:cNvSpPr>
          <p:nvPr/>
        </p:nvSpPr>
        <p:spPr>
          <a:xfrm>
            <a:off x="4381897" y="4139659"/>
            <a:ext cx="4369208" cy="2152888"/>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1"/>
              </a:buClr>
              <a:buFont typeface="Calibri" panose="020F0502020204030204" pitchFamily="34" charset="0"/>
              <a:buChar char="◦"/>
              <a:defRPr sz="1400" kern="1200">
                <a:solidFill>
                  <a:schemeClr val="tx1">
                    <a:lumMod val="75000"/>
                    <a:lumOff val="25000"/>
                  </a:schemeClr>
                </a:solidFill>
                <a:latin typeface="+mn-lt"/>
                <a:ea typeface="+mn-ea"/>
                <a:cs typeface="+mn-cs"/>
              </a:defRPr>
            </a:lvl9pPr>
          </a:lstStyle>
          <a:p>
            <a:pPr>
              <a:lnSpc>
                <a:spcPct val="110000"/>
              </a:lnSpc>
              <a:spcBef>
                <a:spcPts val="600"/>
              </a:spcBef>
            </a:pPr>
            <a:r>
              <a:rPr lang="zh-CN" altLang="en-US" sz="1600" dirty="0">
                <a:latin typeface="+mn-ea"/>
              </a:rPr>
              <a:t>小组成员：</a:t>
            </a:r>
            <a:r>
              <a:rPr lang="en-US" altLang="zh-CN" sz="1600" dirty="0">
                <a:latin typeface="+mn-ea"/>
              </a:rPr>
              <a:t>	</a:t>
            </a:r>
            <a:r>
              <a:rPr lang="zh-CN" altLang="en-US" sz="1600" dirty="0">
                <a:latin typeface="+mn-ea"/>
              </a:rPr>
              <a:t>陆雄韬 </a:t>
            </a:r>
            <a:r>
              <a:rPr lang="en-US" altLang="zh-CN" sz="1600" dirty="0">
                <a:latin typeface="+mn-ea"/>
              </a:rPr>
              <a:t>	2020112909</a:t>
            </a:r>
          </a:p>
          <a:p>
            <a:pPr>
              <a:lnSpc>
                <a:spcPct val="110000"/>
              </a:lnSpc>
              <a:spcBef>
                <a:spcPts val="600"/>
              </a:spcBef>
            </a:pPr>
            <a:r>
              <a:rPr lang="en-US" altLang="zh-CN" sz="1600" dirty="0">
                <a:latin typeface="+mn-ea"/>
              </a:rPr>
              <a:t>		</a:t>
            </a:r>
            <a:r>
              <a:rPr lang="zh-CN" altLang="en-US" sz="1600" dirty="0">
                <a:latin typeface="+mn-ea"/>
              </a:rPr>
              <a:t>韦龙昊 </a:t>
            </a:r>
            <a:r>
              <a:rPr lang="en-US" altLang="zh-CN" sz="1600" dirty="0">
                <a:latin typeface="+mn-ea"/>
              </a:rPr>
              <a:t>	2020112910</a:t>
            </a:r>
          </a:p>
          <a:p>
            <a:pPr>
              <a:lnSpc>
                <a:spcPct val="110000"/>
              </a:lnSpc>
              <a:spcBef>
                <a:spcPts val="600"/>
              </a:spcBef>
            </a:pPr>
            <a:r>
              <a:rPr lang="en-US" altLang="zh-CN" sz="1600" dirty="0">
                <a:latin typeface="+mn-ea"/>
              </a:rPr>
              <a:t>		</a:t>
            </a:r>
            <a:r>
              <a:rPr lang="zh-CN" altLang="en-US" sz="1600" dirty="0">
                <a:latin typeface="+mn-ea"/>
              </a:rPr>
              <a:t>刘欣豪 </a:t>
            </a:r>
            <a:r>
              <a:rPr lang="en-US" altLang="zh-CN" sz="1600" dirty="0">
                <a:latin typeface="+mn-ea"/>
              </a:rPr>
              <a:t>	2020112921</a:t>
            </a:r>
          </a:p>
          <a:p>
            <a:pPr>
              <a:lnSpc>
                <a:spcPct val="110000"/>
              </a:lnSpc>
              <a:spcBef>
                <a:spcPts val="600"/>
              </a:spcBef>
            </a:pPr>
            <a:r>
              <a:rPr lang="en-US" altLang="zh-CN" sz="1600" dirty="0">
                <a:latin typeface="+mn-ea"/>
              </a:rPr>
              <a:t>		</a:t>
            </a:r>
            <a:r>
              <a:rPr lang="zh-CN" altLang="en-US" sz="1600" dirty="0">
                <a:latin typeface="+mn-ea"/>
              </a:rPr>
              <a:t>鲜轩 </a:t>
            </a:r>
            <a:r>
              <a:rPr lang="en-US" altLang="zh-CN" sz="1600" dirty="0">
                <a:latin typeface="+mn-ea"/>
              </a:rPr>
              <a:t>   	2020112929</a:t>
            </a:r>
          </a:p>
          <a:p>
            <a:pPr>
              <a:lnSpc>
                <a:spcPct val="110000"/>
              </a:lnSpc>
              <a:spcBef>
                <a:spcPts val="600"/>
              </a:spcBef>
            </a:pPr>
            <a:r>
              <a:rPr lang="en-US" altLang="zh-CN" sz="1600" dirty="0">
                <a:latin typeface="+mn-ea"/>
              </a:rPr>
              <a:t>		</a:t>
            </a:r>
            <a:r>
              <a:rPr lang="zh-CN" altLang="en-US" sz="1600" dirty="0">
                <a:latin typeface="+mn-ea"/>
              </a:rPr>
              <a:t>蒲嘉海 </a:t>
            </a:r>
            <a:r>
              <a:rPr lang="en-US" altLang="zh-CN" sz="1600" dirty="0">
                <a:latin typeface="+mn-ea"/>
              </a:rPr>
              <a:t>	2020112930</a:t>
            </a:r>
          </a:p>
          <a:p>
            <a:pPr>
              <a:lnSpc>
                <a:spcPct val="110000"/>
              </a:lnSpc>
              <a:spcBef>
                <a:spcPts val="600"/>
              </a:spcBef>
            </a:pPr>
            <a:r>
              <a:rPr lang="en-US" altLang="zh-CN" sz="1600" dirty="0">
                <a:latin typeface="+mn-ea"/>
              </a:rPr>
              <a:t>		</a:t>
            </a:r>
            <a:r>
              <a:rPr lang="zh-CN" altLang="en-US" sz="1600" dirty="0">
                <a:latin typeface="+mn-ea"/>
              </a:rPr>
              <a:t>王晨</a:t>
            </a:r>
            <a:r>
              <a:rPr lang="en-US" altLang="zh-CN" sz="1600" dirty="0">
                <a:latin typeface="+mn-ea"/>
              </a:rPr>
              <a:t>	2020112936</a:t>
            </a:r>
          </a:p>
          <a:p>
            <a:pPr>
              <a:lnSpc>
                <a:spcPct val="110000"/>
              </a:lnSpc>
              <a:spcBef>
                <a:spcPts val="600"/>
              </a:spcBef>
            </a:pPr>
            <a:endParaRPr lang="en-US" altLang="zh-CN" sz="1600" dirty="0">
              <a:latin typeface="+mn-ea"/>
            </a:endParaRPr>
          </a:p>
          <a:p>
            <a:endParaRPr lang="en-US" altLang="zh-CN" dirty="0"/>
          </a:p>
          <a:p>
            <a:endParaRPr lang="zh-CN" altLang="en-US" dirty="0"/>
          </a:p>
        </p:txBody>
      </p:sp>
      <p:cxnSp>
        <p:nvCxnSpPr>
          <p:cNvPr id="6" name="直接连接符 5">
            <a:extLst>
              <a:ext uri="{FF2B5EF4-FFF2-40B4-BE49-F238E27FC236}">
                <a16:creationId xmlns:a16="http://schemas.microsoft.com/office/drawing/2014/main" id="{FC654047-A486-5411-7A76-EC1F46700A22}"/>
              </a:ext>
            </a:extLst>
          </p:cNvPr>
          <p:cNvCxnSpPr/>
          <p:nvPr/>
        </p:nvCxnSpPr>
        <p:spPr>
          <a:xfrm>
            <a:off x="494522" y="3797559"/>
            <a:ext cx="7492481"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442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10</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4185761"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公交优先对比分析：主要方式</a:t>
            </a:r>
            <a:endParaRPr lang="zh-CN" altLang="en-US" sz="2400" dirty="0"/>
          </a:p>
        </p:txBody>
      </p:sp>
      <p:sp>
        <p:nvSpPr>
          <p:cNvPr id="10" name="文本框 9">
            <a:extLst>
              <a:ext uri="{FF2B5EF4-FFF2-40B4-BE49-F238E27FC236}">
                <a16:creationId xmlns:a16="http://schemas.microsoft.com/office/drawing/2014/main" id="{FF12D943-BD3E-A718-16E5-0CED1413C07B}"/>
              </a:ext>
            </a:extLst>
          </p:cNvPr>
          <p:cNvSpPr txBox="1"/>
          <p:nvPr/>
        </p:nvSpPr>
        <p:spPr>
          <a:xfrm>
            <a:off x="420462" y="1513427"/>
            <a:ext cx="8187301" cy="37828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zh-CN" sz="1800" b="1" kern="100" dirty="0">
                <a:solidFill>
                  <a:srgbClr val="FF0000"/>
                </a:solidFill>
                <a:effectLst/>
                <a:latin typeface="+mn-ea"/>
                <a:cs typeface="宋体" panose="02010600030101010101" pitchFamily="2" charset="-122"/>
              </a:rPr>
              <a:t>提供支持设施</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适用条件：需要提高公交服务水平和乘客满意度的站点。</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优点：提高乘客的舒适度和服务质量，增加公交出行的吸引力。</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缺点：需要一定的资金投入，并需要维护保养</a:t>
            </a:r>
            <a:endParaRPr lang="en-US" altLang="zh-CN" sz="1800" kern="100" dirty="0">
              <a:effectLst/>
              <a:latin typeface="+mn-ea"/>
              <a:cs typeface="宋体" panose="02010600030101010101" pitchFamily="2" charset="-122"/>
            </a:endParaRPr>
          </a:p>
          <a:p>
            <a:pPr>
              <a:lnSpc>
                <a:spcPct val="150000"/>
              </a:lnSpc>
            </a:pPr>
            <a:endParaRPr lang="en-US" altLang="zh-CN" sz="1800" kern="100" dirty="0">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b="1" kern="100" dirty="0">
                <a:solidFill>
                  <a:srgbClr val="FF0000"/>
                </a:solidFill>
                <a:effectLst/>
                <a:latin typeface="+mn-ea"/>
                <a:cs typeface="宋体" panose="02010600030101010101" pitchFamily="2" charset="-122"/>
              </a:rPr>
              <a:t>加强政策扶持</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适用条件：需要提高公共交通出行市场竞争力的城市。</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优点：鼓励市民使用公共交通，减少私家车出行，降低城市交通拥堵程度。</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缺点：需要政府投入一定的资金，并需要平衡各方利益。</a:t>
            </a:r>
            <a:endParaRPr lang="en-US" altLang="zh-CN" sz="1800" kern="100" dirty="0">
              <a:solidFill>
                <a:srgbClr val="FF0000"/>
              </a:solidFill>
              <a:effectLst/>
              <a:latin typeface="+mn-ea"/>
              <a:cs typeface="宋体" panose="02010600030101010101" pitchFamily="2" charset="-122"/>
            </a:endParaRPr>
          </a:p>
        </p:txBody>
      </p:sp>
    </p:spTree>
    <p:extLst>
      <p:ext uri="{BB962C8B-B14F-4D97-AF65-F5344CB8AC3E}">
        <p14:creationId xmlns:p14="http://schemas.microsoft.com/office/powerpoint/2010/main" val="2048210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11</a:t>
            </a:fld>
            <a:endParaRPr lang="zh-CN" altLang="en-US"/>
          </a:p>
        </p:txBody>
      </p:sp>
      <p:sp>
        <p:nvSpPr>
          <p:cNvPr id="8" name="文本框 7"/>
          <p:cNvSpPr txBox="1"/>
          <p:nvPr/>
        </p:nvSpPr>
        <p:spPr>
          <a:xfrm>
            <a:off x="1330726" y="2536448"/>
            <a:ext cx="6586627" cy="892552"/>
          </a:xfrm>
          <a:prstGeom prst="rect">
            <a:avLst/>
          </a:prstGeom>
          <a:noFill/>
        </p:spPr>
        <p:txBody>
          <a:bodyPr wrap="square">
            <a:spAutoFit/>
          </a:bodyPr>
          <a:lstStyle/>
          <a:p>
            <a:pPr algn="l"/>
            <a:r>
              <a:rPr lang="en-US" altLang="zh-CN" sz="800" b="0" i="0" u="none" strike="noStrike" baseline="0" dirty="0">
                <a:solidFill>
                  <a:srgbClr val="FFFFFF"/>
                </a:solidFill>
                <a:latin typeface="Times New Roman" panose="02020603050405020304" pitchFamily="18" charset="0"/>
              </a:rPr>
              <a:t>3 </a:t>
            </a:r>
          </a:p>
          <a:p>
            <a:r>
              <a:rPr lang="zh-CN" altLang="en-US" sz="4400" b="1" i="0" u="none" strike="noStrike" baseline="0" dirty="0">
                <a:latin typeface="华文楷体" panose="02010600040101010101" pitchFamily="2" charset="-122"/>
                <a:ea typeface="华文楷体" panose="02010600040101010101" pitchFamily="2" charset="-122"/>
              </a:rPr>
              <a:t>三、问题与解决方案</a:t>
            </a:r>
          </a:p>
        </p:txBody>
      </p:sp>
      <p:grpSp>
        <p:nvGrpSpPr>
          <p:cNvPr id="9" name="组合 8"/>
          <p:cNvGrpSpPr/>
          <p:nvPr/>
        </p:nvGrpSpPr>
        <p:grpSpPr>
          <a:xfrm>
            <a:off x="7063473" y="286636"/>
            <a:ext cx="1826528" cy="444792"/>
            <a:chOff x="2085329" y="645667"/>
            <a:chExt cx="2181879" cy="537071"/>
          </a:xfrm>
        </p:grpSpPr>
        <p:pic>
          <p:nvPicPr>
            <p:cNvPr id="10" name="图片 9"/>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11" name="图片 10"/>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12</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339102" cy="461665"/>
          </a:xfrm>
          <a:prstGeom prst="rect">
            <a:avLst/>
          </a:prstGeom>
          <a:noFill/>
        </p:spPr>
        <p:txBody>
          <a:bodyPr wrap="none" rtlCol="0">
            <a:spAutoFit/>
          </a:bodyPr>
          <a:lstStyle/>
          <a:p>
            <a:r>
              <a:rPr lang="zh-CN" altLang="en-US" sz="2400" b="1" i="0" u="none" strike="noStrike" baseline="0" dirty="0">
                <a:solidFill>
                  <a:srgbClr val="000000"/>
                </a:solidFill>
                <a:latin typeface="微软雅黑" panose="020B0503020204020204" pitchFamily="34" charset="-122"/>
                <a:ea typeface="微软雅黑" panose="020B0503020204020204" pitchFamily="34" charset="-122"/>
              </a:rPr>
              <a:t>问题与解决方案</a:t>
            </a:r>
            <a:endParaRPr lang="zh-CN" altLang="en-US" sz="2400" dirty="0"/>
          </a:p>
        </p:txBody>
      </p:sp>
      <p:sp>
        <p:nvSpPr>
          <p:cNvPr id="6" name="文本框 5">
            <a:extLst>
              <a:ext uri="{FF2B5EF4-FFF2-40B4-BE49-F238E27FC236}">
                <a16:creationId xmlns:a16="http://schemas.microsoft.com/office/drawing/2014/main" id="{B0719528-3C62-7498-E58B-8A3F5BC87C5E}"/>
              </a:ext>
            </a:extLst>
          </p:cNvPr>
          <p:cNvSpPr txBox="1"/>
          <p:nvPr/>
        </p:nvSpPr>
        <p:spPr>
          <a:xfrm>
            <a:off x="403450" y="2720665"/>
            <a:ext cx="8127092" cy="2122953"/>
          </a:xfrm>
          <a:prstGeom prst="rect">
            <a:avLst/>
          </a:prstGeom>
          <a:noFill/>
        </p:spPr>
        <p:txBody>
          <a:bodyPr wrap="square">
            <a:spAutoFit/>
          </a:bodyPr>
          <a:lstStyle/>
          <a:p>
            <a:pPr lvl="0" algn="just">
              <a:lnSpc>
                <a:spcPct val="150000"/>
              </a:lnSpc>
            </a:pPr>
            <a:r>
              <a:rPr lang="zh-CN" altLang="zh-CN" sz="1800" kern="100" dirty="0">
                <a:solidFill>
                  <a:srgbClr val="FF0000"/>
                </a:solidFill>
                <a:effectLst/>
                <a:latin typeface="+mn-ea"/>
                <a:cs typeface="宋体" panose="02010600030101010101" pitchFamily="2" charset="-122"/>
              </a:rPr>
              <a:t>不同地区、不同环境下的适用性差异。</a:t>
            </a:r>
            <a:r>
              <a:rPr lang="zh-CN" altLang="zh-CN" sz="1800" kern="100" dirty="0">
                <a:effectLst/>
                <a:latin typeface="+mn-ea"/>
                <a:cs typeface="宋体" panose="02010600030101010101" pitchFamily="2" charset="-122"/>
              </a:rPr>
              <a:t>公共交通优先通行的策略需要针对不同的城市和不同的路段进行制定，否则可能会导致资源的浪费和效果不佳</a:t>
            </a:r>
            <a:r>
              <a:rPr lang="en-US" altLang="zh-CN" sz="1800" kern="100" baseline="30000">
                <a:effectLst/>
                <a:latin typeface="+mn-ea"/>
                <a:cs typeface="宋体" panose="02010600030101010101" pitchFamily="2" charset="-122"/>
              </a:rPr>
              <a:t>[3]</a:t>
            </a:r>
            <a:r>
              <a:rPr lang="zh-CN" altLang="zh-CN" sz="1800" kern="100" dirty="0">
                <a:effectLst/>
                <a:latin typeface="+mn-ea"/>
                <a:cs typeface="宋体" panose="02010600030101010101" pitchFamily="2" charset="-122"/>
              </a:rPr>
              <a:t>。</a:t>
            </a:r>
            <a:br>
              <a:rPr lang="en-US" altLang="zh-CN" sz="1800" kern="100" dirty="0">
                <a:effectLst/>
                <a:latin typeface="+mn-ea"/>
                <a:cs typeface="宋体" panose="02010600030101010101" pitchFamily="2" charset="-122"/>
              </a:rPr>
            </a:br>
            <a:endParaRPr lang="zh-CN" altLang="zh-CN" sz="1800" kern="100" dirty="0">
              <a:effectLst/>
              <a:latin typeface="+mn-ea"/>
              <a:cs typeface="Times New Roman" panose="02020603050405020304" pitchFamily="18" charset="0"/>
            </a:endParaRPr>
          </a:p>
          <a:p>
            <a:pPr>
              <a:lnSpc>
                <a:spcPct val="150000"/>
              </a:lnSpc>
            </a:pPr>
            <a:r>
              <a:rPr lang="zh-CN" altLang="zh-CN" sz="1800" b="1" kern="100" dirty="0">
                <a:effectLst/>
                <a:latin typeface="+mn-ea"/>
                <a:cs typeface="宋体" panose="02010600030101010101" pitchFamily="2" charset="-122"/>
              </a:rPr>
              <a:t>改进方案</a:t>
            </a:r>
            <a:r>
              <a:rPr lang="zh-CN" altLang="zh-CN" sz="1800" kern="100" dirty="0">
                <a:effectLst/>
                <a:latin typeface="+mn-ea"/>
                <a:cs typeface="宋体" panose="02010600030101010101" pitchFamily="2" charset="-122"/>
              </a:rPr>
              <a:t>：政府应该根据城市和道路特点有针对性地制定公共交通优先通行策略，并在策略实施过程中进行监测和调整。</a:t>
            </a:r>
            <a:endParaRPr lang="zh-CN" altLang="zh-CN" sz="1400" kern="100" dirty="0">
              <a:effectLst/>
              <a:latin typeface="+mn-ea"/>
              <a:cs typeface="Times New Roman" panose="02020603050405020304" pitchFamily="18" charset="0"/>
            </a:endParaRPr>
          </a:p>
        </p:txBody>
      </p:sp>
      <p:sp>
        <p:nvSpPr>
          <p:cNvPr id="7" name="文本框 6">
            <a:extLst>
              <a:ext uri="{FF2B5EF4-FFF2-40B4-BE49-F238E27FC236}">
                <a16:creationId xmlns:a16="http://schemas.microsoft.com/office/drawing/2014/main" id="{2146C2A2-F59D-72AD-C1D8-23B4933F2989}"/>
              </a:ext>
            </a:extLst>
          </p:cNvPr>
          <p:cNvSpPr txBox="1"/>
          <p:nvPr/>
        </p:nvSpPr>
        <p:spPr>
          <a:xfrm>
            <a:off x="470562" y="1651393"/>
            <a:ext cx="4572000" cy="461665"/>
          </a:xfrm>
          <a:prstGeom prst="rect">
            <a:avLst/>
          </a:prstGeom>
          <a:noFill/>
        </p:spPr>
        <p:txBody>
          <a:bodyPr wrap="square">
            <a:spAutoFit/>
          </a:bodyPr>
          <a:lstStyle/>
          <a:p>
            <a:r>
              <a:rPr lang="en-US" altLang="zh-CN" sz="2400" b="1" kern="100" dirty="0">
                <a:solidFill>
                  <a:srgbClr val="FF0000"/>
                </a:solidFill>
                <a:effectLst/>
                <a:latin typeface="+mn-ea"/>
                <a:cs typeface="宋体" panose="02010600030101010101" pitchFamily="2" charset="-122"/>
              </a:rPr>
              <a:t>1</a:t>
            </a:r>
            <a:r>
              <a:rPr lang="zh-CN" altLang="en-US" sz="2400" b="1" kern="100" dirty="0">
                <a:solidFill>
                  <a:srgbClr val="FF0000"/>
                </a:solidFill>
                <a:effectLst/>
                <a:latin typeface="+mn-ea"/>
                <a:cs typeface="宋体" panose="02010600030101010101" pitchFamily="2" charset="-122"/>
              </a:rPr>
              <a:t>、</a:t>
            </a:r>
            <a:r>
              <a:rPr lang="zh-CN" altLang="zh-CN" sz="2400" b="1" kern="100" dirty="0">
                <a:solidFill>
                  <a:srgbClr val="FF0000"/>
                </a:solidFill>
                <a:effectLst/>
                <a:latin typeface="+mn-ea"/>
                <a:cs typeface="宋体" panose="02010600030101010101" pitchFamily="2" charset="-122"/>
              </a:rPr>
              <a:t>适用性差异</a:t>
            </a:r>
            <a:endParaRPr lang="zh-CN" altLang="en-US" sz="2400"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13</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339102" cy="461665"/>
          </a:xfrm>
          <a:prstGeom prst="rect">
            <a:avLst/>
          </a:prstGeom>
          <a:noFill/>
        </p:spPr>
        <p:txBody>
          <a:bodyPr wrap="none" rtlCol="0">
            <a:spAutoFit/>
          </a:bodyPr>
          <a:lstStyle/>
          <a:p>
            <a:r>
              <a:rPr lang="zh-CN" altLang="en-US" sz="2400" b="1" i="0" u="none" strike="noStrike" baseline="0" dirty="0">
                <a:solidFill>
                  <a:srgbClr val="000000"/>
                </a:solidFill>
                <a:latin typeface="微软雅黑" panose="020B0503020204020204" pitchFamily="34" charset="-122"/>
                <a:ea typeface="微软雅黑" panose="020B0503020204020204" pitchFamily="34" charset="-122"/>
              </a:rPr>
              <a:t>问题与解决方案</a:t>
            </a:r>
            <a:endParaRPr lang="zh-CN" altLang="en-US" sz="2400" dirty="0"/>
          </a:p>
        </p:txBody>
      </p:sp>
      <p:sp>
        <p:nvSpPr>
          <p:cNvPr id="7" name="文本框 6">
            <a:extLst>
              <a:ext uri="{FF2B5EF4-FFF2-40B4-BE49-F238E27FC236}">
                <a16:creationId xmlns:a16="http://schemas.microsoft.com/office/drawing/2014/main" id="{2146C2A2-F59D-72AD-C1D8-23B4933F2989}"/>
              </a:ext>
            </a:extLst>
          </p:cNvPr>
          <p:cNvSpPr txBox="1"/>
          <p:nvPr/>
        </p:nvSpPr>
        <p:spPr>
          <a:xfrm>
            <a:off x="470562" y="1651393"/>
            <a:ext cx="4572000" cy="461665"/>
          </a:xfrm>
          <a:prstGeom prst="rect">
            <a:avLst/>
          </a:prstGeom>
          <a:noFill/>
        </p:spPr>
        <p:txBody>
          <a:bodyPr wrap="square">
            <a:spAutoFit/>
          </a:bodyPr>
          <a:lstStyle/>
          <a:p>
            <a:r>
              <a:rPr lang="en-US" altLang="zh-CN" sz="2400" b="1" kern="100" dirty="0">
                <a:solidFill>
                  <a:srgbClr val="FF0000"/>
                </a:solidFill>
                <a:latin typeface="+mn-ea"/>
                <a:cs typeface="宋体" panose="02010600030101010101" pitchFamily="2" charset="-122"/>
              </a:rPr>
              <a:t>2</a:t>
            </a:r>
            <a:r>
              <a:rPr lang="zh-CN" altLang="en-US" sz="2400" b="1" kern="100" dirty="0">
                <a:solidFill>
                  <a:srgbClr val="FF0000"/>
                </a:solidFill>
                <a:effectLst/>
                <a:latin typeface="+mn-ea"/>
                <a:cs typeface="宋体" panose="02010600030101010101" pitchFamily="2" charset="-122"/>
              </a:rPr>
              <a:t>、</a:t>
            </a:r>
            <a:r>
              <a:rPr lang="zh-CN" altLang="zh-CN" sz="2400" b="1" kern="100" dirty="0">
                <a:solidFill>
                  <a:srgbClr val="FF0000"/>
                </a:solidFill>
                <a:effectLst/>
                <a:latin typeface="+mn-ea"/>
                <a:cs typeface="宋体" panose="02010600030101010101" pitchFamily="2" charset="-122"/>
              </a:rPr>
              <a:t>管理服务水平不高</a:t>
            </a:r>
            <a:endParaRPr lang="zh-CN" altLang="en-US" sz="2400" b="1" dirty="0"/>
          </a:p>
        </p:txBody>
      </p:sp>
      <p:sp>
        <p:nvSpPr>
          <p:cNvPr id="3" name="文本框 2">
            <a:extLst>
              <a:ext uri="{FF2B5EF4-FFF2-40B4-BE49-F238E27FC236}">
                <a16:creationId xmlns:a16="http://schemas.microsoft.com/office/drawing/2014/main" id="{C3749568-638D-225F-5B36-03E27AFEE47A}"/>
              </a:ext>
            </a:extLst>
          </p:cNvPr>
          <p:cNvSpPr txBox="1"/>
          <p:nvPr/>
        </p:nvSpPr>
        <p:spPr>
          <a:xfrm>
            <a:off x="470562" y="2720665"/>
            <a:ext cx="8127092" cy="2122953"/>
          </a:xfrm>
          <a:prstGeom prst="rect">
            <a:avLst/>
          </a:prstGeom>
          <a:noFill/>
        </p:spPr>
        <p:txBody>
          <a:bodyPr wrap="square">
            <a:spAutoFit/>
          </a:bodyPr>
          <a:lstStyle/>
          <a:p>
            <a:pPr algn="just">
              <a:lnSpc>
                <a:spcPct val="150000"/>
              </a:lnSpc>
            </a:pPr>
            <a:r>
              <a:rPr lang="zh-CN" altLang="zh-CN" sz="1800" kern="100" dirty="0">
                <a:solidFill>
                  <a:srgbClr val="FF0000"/>
                </a:solidFill>
                <a:effectLst/>
                <a:latin typeface="+mn-ea"/>
                <a:cs typeface="宋体" panose="02010600030101010101" pitchFamily="2" charset="-122"/>
              </a:rPr>
              <a:t>公共交通运营管理服务水平不高：</a:t>
            </a:r>
            <a:r>
              <a:rPr lang="zh-CN" altLang="zh-CN" sz="1800" kern="100" dirty="0">
                <a:effectLst/>
                <a:latin typeface="+mn-ea"/>
                <a:cs typeface="宋体" panose="02010600030101010101" pitchFamily="2" charset="-122"/>
              </a:rPr>
              <a:t>公共交通的舒适度和安全性对于乘客体验至关重要，但运营和管理服务水平不高会影响乘客的出行满意度。</a:t>
            </a:r>
            <a:br>
              <a:rPr lang="en-US" altLang="zh-CN" sz="1800" kern="100" dirty="0">
                <a:effectLst/>
                <a:latin typeface="+mn-ea"/>
                <a:cs typeface="宋体" panose="02010600030101010101" pitchFamily="2" charset="-122"/>
              </a:rPr>
            </a:br>
            <a:endParaRPr lang="zh-CN" altLang="zh-CN" sz="1800" kern="100" dirty="0">
              <a:effectLst/>
              <a:latin typeface="+mn-ea"/>
              <a:cs typeface="Times New Roman" panose="02020603050405020304" pitchFamily="18" charset="0"/>
            </a:endParaRPr>
          </a:p>
          <a:p>
            <a:pPr>
              <a:lnSpc>
                <a:spcPct val="150000"/>
              </a:lnSpc>
            </a:pPr>
            <a:r>
              <a:rPr lang="zh-CN" altLang="zh-CN" sz="1800" b="1" kern="100" dirty="0">
                <a:effectLst/>
                <a:latin typeface="+mn-ea"/>
                <a:cs typeface="宋体" panose="02010600030101010101" pitchFamily="2" charset="-122"/>
              </a:rPr>
              <a:t>改进方案</a:t>
            </a:r>
            <a:r>
              <a:rPr lang="zh-CN" altLang="zh-CN" sz="1800" kern="100" dirty="0">
                <a:effectLst/>
                <a:latin typeface="+mn-ea"/>
                <a:cs typeface="宋体" panose="02010600030101010101" pitchFamily="2" charset="-122"/>
              </a:rPr>
              <a:t>：政府部门应该加强公共交通运营管理服务，完善公共交通设施和服务，提高乘客的体验感和出行的便利性。</a:t>
            </a:r>
            <a:endParaRPr lang="zh-CN" altLang="zh-CN" sz="1400" kern="100" dirty="0">
              <a:effectLst/>
              <a:latin typeface="+mn-ea"/>
              <a:cs typeface="Times New Roman" panose="02020603050405020304" pitchFamily="18" charset="0"/>
            </a:endParaRPr>
          </a:p>
        </p:txBody>
      </p:sp>
    </p:spTree>
    <p:extLst>
      <p:ext uri="{BB962C8B-B14F-4D97-AF65-F5344CB8AC3E}">
        <p14:creationId xmlns:p14="http://schemas.microsoft.com/office/powerpoint/2010/main" val="1610093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14</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339102" cy="461665"/>
          </a:xfrm>
          <a:prstGeom prst="rect">
            <a:avLst/>
          </a:prstGeom>
          <a:noFill/>
        </p:spPr>
        <p:txBody>
          <a:bodyPr wrap="none" rtlCol="0">
            <a:spAutoFit/>
          </a:bodyPr>
          <a:lstStyle/>
          <a:p>
            <a:r>
              <a:rPr lang="zh-CN" altLang="en-US" sz="2400" b="1" i="0" u="none" strike="noStrike" baseline="0" dirty="0">
                <a:solidFill>
                  <a:srgbClr val="000000"/>
                </a:solidFill>
                <a:latin typeface="微软雅黑" panose="020B0503020204020204" pitchFamily="34" charset="-122"/>
                <a:ea typeface="微软雅黑" panose="020B0503020204020204" pitchFamily="34" charset="-122"/>
              </a:rPr>
              <a:t>问题与解决方案</a:t>
            </a:r>
            <a:endParaRPr lang="zh-CN" altLang="en-US" sz="2400" dirty="0"/>
          </a:p>
        </p:txBody>
      </p:sp>
      <p:sp>
        <p:nvSpPr>
          <p:cNvPr id="7" name="文本框 6">
            <a:extLst>
              <a:ext uri="{FF2B5EF4-FFF2-40B4-BE49-F238E27FC236}">
                <a16:creationId xmlns:a16="http://schemas.microsoft.com/office/drawing/2014/main" id="{2146C2A2-F59D-72AD-C1D8-23B4933F2989}"/>
              </a:ext>
            </a:extLst>
          </p:cNvPr>
          <p:cNvSpPr txBox="1"/>
          <p:nvPr/>
        </p:nvSpPr>
        <p:spPr>
          <a:xfrm>
            <a:off x="470562" y="1651393"/>
            <a:ext cx="4572000" cy="461665"/>
          </a:xfrm>
          <a:prstGeom prst="rect">
            <a:avLst/>
          </a:prstGeom>
          <a:noFill/>
        </p:spPr>
        <p:txBody>
          <a:bodyPr wrap="square">
            <a:spAutoFit/>
          </a:bodyPr>
          <a:lstStyle/>
          <a:p>
            <a:r>
              <a:rPr lang="en-US" altLang="zh-CN" sz="2400" b="1" kern="100" dirty="0">
                <a:solidFill>
                  <a:srgbClr val="FF0000"/>
                </a:solidFill>
                <a:effectLst/>
                <a:latin typeface="+mn-ea"/>
                <a:cs typeface="宋体" panose="02010600030101010101" pitchFamily="2" charset="-122"/>
              </a:rPr>
              <a:t>3</a:t>
            </a:r>
            <a:r>
              <a:rPr lang="zh-CN" altLang="en-US" sz="2400" b="1" kern="100" dirty="0">
                <a:solidFill>
                  <a:srgbClr val="FF0000"/>
                </a:solidFill>
                <a:effectLst/>
                <a:latin typeface="+mn-ea"/>
                <a:cs typeface="宋体" panose="02010600030101010101" pitchFamily="2" charset="-122"/>
              </a:rPr>
              <a:t>、公共交通与私家车矛盾</a:t>
            </a:r>
            <a:endParaRPr lang="zh-CN" altLang="en-US" sz="2400" b="1" dirty="0"/>
          </a:p>
        </p:txBody>
      </p:sp>
      <p:sp>
        <p:nvSpPr>
          <p:cNvPr id="6" name="文本框 5">
            <a:extLst>
              <a:ext uri="{FF2B5EF4-FFF2-40B4-BE49-F238E27FC236}">
                <a16:creationId xmlns:a16="http://schemas.microsoft.com/office/drawing/2014/main" id="{CE48D5C8-0438-018B-756C-71939613C526}"/>
              </a:ext>
            </a:extLst>
          </p:cNvPr>
          <p:cNvSpPr txBox="1"/>
          <p:nvPr/>
        </p:nvSpPr>
        <p:spPr>
          <a:xfrm>
            <a:off x="592344" y="2413690"/>
            <a:ext cx="8127092" cy="2030620"/>
          </a:xfrm>
          <a:prstGeom prst="rect">
            <a:avLst/>
          </a:prstGeom>
          <a:noFill/>
        </p:spPr>
        <p:txBody>
          <a:bodyPr wrap="square">
            <a:spAutoFit/>
          </a:bodyPr>
          <a:lstStyle/>
          <a:p>
            <a:pPr lvl="0" algn="just">
              <a:lnSpc>
                <a:spcPct val="150000"/>
              </a:lnSpc>
            </a:pPr>
            <a:r>
              <a:rPr lang="zh-CN" altLang="zh-CN" sz="1800" kern="100" dirty="0">
                <a:solidFill>
                  <a:srgbClr val="FF0000"/>
                </a:solidFill>
                <a:effectLst/>
                <a:latin typeface="+mn-ea"/>
                <a:cs typeface="宋体" panose="02010600030101010101" pitchFamily="2" charset="-122"/>
              </a:rPr>
              <a:t>公共交通与私家车矛盾加剧</a:t>
            </a:r>
            <a:r>
              <a:rPr lang="zh-CN" altLang="zh-CN" sz="1800" kern="100" dirty="0">
                <a:effectLst/>
                <a:latin typeface="+mn-ea"/>
                <a:cs typeface="宋体" panose="02010600030101010101" pitchFamily="2" charset="-122"/>
              </a:rPr>
              <a:t>：在一些城市中，公共交通与私家车之间的矛盾日益加剧，导致公共交通优先通行策略难以得到贯彻执行。</a:t>
            </a:r>
            <a:br>
              <a:rPr lang="en-US" altLang="zh-CN" sz="1800" kern="100" dirty="0">
                <a:effectLst/>
                <a:latin typeface="+mn-ea"/>
                <a:cs typeface="宋体" panose="02010600030101010101" pitchFamily="2" charset="-122"/>
              </a:rPr>
            </a:br>
            <a:endParaRPr lang="zh-CN" altLang="zh-CN" sz="1400" kern="100" dirty="0">
              <a:effectLst/>
              <a:latin typeface="+mn-ea"/>
              <a:cs typeface="Times New Roman" panose="02020603050405020304" pitchFamily="18" charset="0"/>
            </a:endParaRPr>
          </a:p>
          <a:p>
            <a:pPr algn="just">
              <a:lnSpc>
                <a:spcPct val="150000"/>
              </a:lnSpc>
            </a:pPr>
            <a:r>
              <a:rPr lang="zh-CN" altLang="zh-CN" sz="1800" b="1" kern="100" dirty="0">
                <a:effectLst/>
                <a:latin typeface="+mn-ea"/>
                <a:cs typeface="宋体" panose="02010600030101010101" pitchFamily="2" charset="-122"/>
              </a:rPr>
              <a:t>解决方案</a:t>
            </a:r>
            <a:r>
              <a:rPr lang="zh-CN" altLang="zh-CN" sz="1800" kern="100" dirty="0">
                <a:effectLst/>
                <a:latin typeface="+mn-ea"/>
                <a:cs typeface="宋体" panose="02010600030101010101" pitchFamily="2" charset="-122"/>
              </a:rPr>
              <a:t>：引导市民减少私家车使用，提高公共交通使用率和市场竞争力，并通过教育、宣传等手段提高市民的交通安全意识和文明出行意识。</a:t>
            </a:r>
            <a:endParaRPr lang="zh-CN" altLang="zh-CN" sz="1400" kern="100" dirty="0">
              <a:effectLst/>
              <a:latin typeface="+mn-ea"/>
              <a:cs typeface="Times New Roman" panose="02020603050405020304" pitchFamily="18" charset="0"/>
            </a:endParaRPr>
          </a:p>
        </p:txBody>
      </p:sp>
    </p:spTree>
    <p:extLst>
      <p:ext uri="{BB962C8B-B14F-4D97-AF65-F5344CB8AC3E}">
        <p14:creationId xmlns:p14="http://schemas.microsoft.com/office/powerpoint/2010/main" val="2941098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15</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1415772" cy="461665"/>
          </a:xfrm>
          <a:prstGeom prst="rect">
            <a:avLst/>
          </a:prstGeom>
          <a:noFill/>
        </p:spPr>
        <p:txBody>
          <a:bodyPr wrap="none" rtlCol="0">
            <a:spAutoFit/>
          </a:bodyPr>
          <a:lstStyle/>
          <a:p>
            <a:r>
              <a:rPr lang="zh-CN" altLang="en-US" sz="2400" b="1" i="0" u="none" strike="noStrike" baseline="0" dirty="0">
                <a:solidFill>
                  <a:srgbClr val="000000"/>
                </a:solidFill>
                <a:latin typeface="微软雅黑" panose="020B0503020204020204" pitchFamily="34" charset="-122"/>
                <a:ea typeface="微软雅黑" panose="020B0503020204020204" pitchFamily="34" charset="-122"/>
              </a:rPr>
              <a:t>参考文献</a:t>
            </a:r>
            <a:endParaRPr lang="zh-CN" altLang="en-US" sz="2400" dirty="0"/>
          </a:p>
        </p:txBody>
      </p:sp>
      <p:grpSp>
        <p:nvGrpSpPr>
          <p:cNvPr id="3" name="组合 2"/>
          <p:cNvGrpSpPr/>
          <p:nvPr/>
        </p:nvGrpSpPr>
        <p:grpSpPr>
          <a:xfrm>
            <a:off x="7063473" y="286636"/>
            <a:ext cx="1826528" cy="444792"/>
            <a:chOff x="2085329" y="645667"/>
            <a:chExt cx="2181879" cy="537071"/>
          </a:xfrm>
        </p:grpSpPr>
        <p:pic>
          <p:nvPicPr>
            <p:cNvPr id="6" name="图片 5"/>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7" name="图片 6"/>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
        <p:nvSpPr>
          <p:cNvPr id="8" name="文本框 7">
            <a:extLst>
              <a:ext uri="{FF2B5EF4-FFF2-40B4-BE49-F238E27FC236}">
                <a16:creationId xmlns:a16="http://schemas.microsoft.com/office/drawing/2014/main" id="{60BC426B-3A80-ED74-83AF-C10B25BBD48A}"/>
              </a:ext>
            </a:extLst>
          </p:cNvPr>
          <p:cNvSpPr txBox="1"/>
          <p:nvPr/>
        </p:nvSpPr>
        <p:spPr>
          <a:xfrm>
            <a:off x="470562" y="1628100"/>
            <a:ext cx="8210177" cy="2031325"/>
          </a:xfrm>
          <a:prstGeom prst="rect">
            <a:avLst/>
          </a:prstGeom>
          <a:noFill/>
        </p:spPr>
        <p:txBody>
          <a:bodyPr wrap="square">
            <a:spAutoFit/>
          </a:bodyPr>
          <a:lstStyle/>
          <a:p>
            <a:pPr indent="-457200">
              <a:spcBef>
                <a:spcPts val="10"/>
              </a:spcBef>
            </a:pPr>
            <a:r>
              <a:rPr lang="en-US" altLang="zh-CN" dirty="0">
                <a:sym typeface="+mn-ea"/>
              </a:rPr>
              <a:t>[1] 	</a:t>
            </a:r>
            <a:r>
              <a:rPr lang="zh-CN" altLang="en-US" dirty="0">
                <a:sym typeface="+mn-ea"/>
              </a:rPr>
              <a:t>房良</a:t>
            </a:r>
            <a:r>
              <a:rPr lang="en-US" altLang="zh-CN" dirty="0">
                <a:sym typeface="+mn-ea"/>
              </a:rPr>
              <a:t>.</a:t>
            </a:r>
            <a:r>
              <a:rPr lang="en-US" altLang="zh-CN" dirty="0" err="1">
                <a:sym typeface="+mn-ea"/>
              </a:rPr>
              <a:t>潍坊城市公共交通优先发展研究</a:t>
            </a:r>
            <a:r>
              <a:rPr lang="en-US" altLang="zh-CN" dirty="0">
                <a:sym typeface="+mn-ea"/>
              </a:rPr>
              <a:t>[J].</a:t>
            </a:r>
            <a:r>
              <a:rPr lang="zh-CN" altLang="en-US" dirty="0">
                <a:sym typeface="+mn-ea"/>
              </a:rPr>
              <a:t>交通信息工程及控制</a:t>
            </a:r>
            <a:r>
              <a:rPr lang="en-US" altLang="zh-CN" dirty="0">
                <a:sym typeface="+mn-ea"/>
              </a:rPr>
              <a:t>,2017,22(3):23-	30</a:t>
            </a:r>
          </a:p>
          <a:p>
            <a:pPr indent="-457200">
              <a:spcBef>
                <a:spcPts val="10"/>
              </a:spcBef>
            </a:pPr>
            <a:r>
              <a:rPr lang="en-US" altLang="zh-CN" dirty="0">
                <a:sym typeface="+mn-ea"/>
              </a:rPr>
              <a:t>[2]	</a:t>
            </a:r>
            <a:r>
              <a:rPr lang="zh-CN" altLang="en-US" dirty="0">
                <a:sym typeface="+mn-ea"/>
              </a:rPr>
              <a:t>李悦佳</a:t>
            </a:r>
            <a:r>
              <a:rPr lang="en-US" altLang="zh-CN" dirty="0">
                <a:sym typeface="+mn-ea"/>
              </a:rPr>
              <a:t>.</a:t>
            </a:r>
            <a:r>
              <a:rPr lang="zh-CN" altLang="en-US" dirty="0">
                <a:sym typeface="+mn-ea"/>
              </a:rPr>
              <a:t>广州市都市圈中心城市公共交通管理优化研究</a:t>
            </a:r>
            <a:r>
              <a:rPr lang="en-US" altLang="zh-CN" dirty="0">
                <a:sym typeface="+mn-ea"/>
              </a:rPr>
              <a:t>[J].</a:t>
            </a:r>
            <a:r>
              <a:rPr lang="zh-CN" altLang="en-US" dirty="0">
                <a:sym typeface="+mn-ea"/>
              </a:rPr>
              <a:t>交通运输经济</a:t>
            </a:r>
            <a:r>
              <a:rPr lang="en-US" altLang="zh-CN" dirty="0">
                <a:sym typeface="+mn-ea"/>
              </a:rPr>
              <a:t>, 	2021,8(1):53-55</a:t>
            </a:r>
          </a:p>
          <a:p>
            <a:pPr marL="0" marR="0" lvl="0" indent="-457200" algn="l" defTabSz="457200" rtl="0" eaLnBrk="1" fontAlgn="auto" latinLnBrk="0" hangingPunct="1">
              <a:lnSpc>
                <a:spcPct val="100000"/>
              </a:lnSpc>
              <a:spcBef>
                <a:spcPts val="10"/>
              </a:spcBef>
              <a:spcAft>
                <a:spcPts val="0"/>
              </a:spcAft>
              <a:buClrTx/>
              <a:buSzTx/>
              <a:buFontTx/>
              <a:buNone/>
              <a:tabLst/>
              <a:defRPr/>
            </a:pPr>
            <a:r>
              <a:rPr lang="en-US" altLang="zh-CN" dirty="0">
                <a:sym typeface="+mn-ea"/>
              </a:rPr>
              <a:t>[3]	M. </a:t>
            </a:r>
            <a:r>
              <a:rPr lang="en-US" altLang="zh-CN" dirty="0" err="1">
                <a:sym typeface="+mn-ea"/>
              </a:rPr>
              <a:t>Moradi,A</a:t>
            </a:r>
            <a:r>
              <a:rPr lang="en-US" altLang="zh-CN" dirty="0">
                <a:sym typeface="+mn-ea"/>
              </a:rPr>
              <a:t>. </a:t>
            </a:r>
            <a:r>
              <a:rPr lang="en-US" altLang="zh-CN" dirty="0" err="1">
                <a:sym typeface="+mn-ea"/>
              </a:rPr>
              <a:t>Ismail,R</a:t>
            </a:r>
            <a:r>
              <a:rPr lang="en-US" altLang="zh-CN" dirty="0">
                <a:sym typeface="+mn-ea"/>
              </a:rPr>
              <a:t>. A. </a:t>
            </a:r>
            <a:r>
              <a:rPr lang="en-US" altLang="zh-CN" dirty="0" err="1">
                <a:sym typeface="+mn-ea"/>
              </a:rPr>
              <a:t>Rahmat.Comparison</a:t>
            </a:r>
            <a:r>
              <a:rPr lang="en-US" altLang="zh-CN" dirty="0">
                <a:sym typeface="+mn-ea"/>
              </a:rPr>
              <a:t> of conventional and modern 	urban public transport systems[J]</a:t>
            </a:r>
            <a:r>
              <a:rPr kumimoji="0" lang="zh-CN" altLang="en-US" sz="1800" b="0" i="0" u="none" strike="noStrike" kern="1200" cap="none" spc="0" normalizeH="0" baseline="0" noProof="0" dirty="0">
                <a:ln>
                  <a:noFill/>
                </a:ln>
                <a:solidFill>
                  <a:prstClr val="black"/>
                </a:solidFill>
                <a:effectLst/>
                <a:uLnTx/>
                <a:uFillTx/>
                <a:latin typeface="Times New Roman"/>
                <a:ea typeface="微软雅黑"/>
                <a:cs typeface="+mn-cs"/>
                <a:sym typeface="+mn-ea"/>
              </a:rPr>
              <a:t> TRAN</a:t>
            </a:r>
            <a:r>
              <a:rPr kumimoji="0" lang="en-US" altLang="zh-CN" sz="1800" b="0" i="0" u="none" strike="noStrike" kern="1200" cap="none" spc="0" normalizeH="0" baseline="0" noProof="0" dirty="0">
                <a:ln>
                  <a:noFill/>
                </a:ln>
                <a:solidFill>
                  <a:prstClr val="black"/>
                </a:solidFill>
                <a:effectLst/>
                <a:uLnTx/>
                <a:uFillTx/>
                <a:latin typeface="Times New Roman"/>
                <a:ea typeface="微软雅黑"/>
                <a:cs typeface="+mn-cs"/>
                <a:sym typeface="+mn-ea"/>
              </a:rPr>
              <a:t>SPOR-TATION </a:t>
            </a:r>
            <a:r>
              <a:rPr kumimoji="0" lang="zh-CN" altLang="en-US" sz="1800" b="0" i="0" u="none" strike="noStrike" kern="1200" cap="none" spc="0" normalizeH="0" baseline="0" noProof="0" dirty="0">
                <a:ln>
                  <a:noFill/>
                </a:ln>
                <a:solidFill>
                  <a:prstClr val="black"/>
                </a:solidFill>
                <a:effectLst/>
                <a:uLnTx/>
                <a:uFillTx/>
                <a:latin typeface="Times New Roman"/>
                <a:ea typeface="微软雅黑"/>
                <a:cs typeface="+mn-cs"/>
                <a:sym typeface="+mn-ea"/>
              </a:rPr>
              <a:t>RESEARCH PART A-</a:t>
            </a:r>
            <a:r>
              <a:rPr kumimoji="0" lang="en-US" altLang="zh-CN" sz="1800" b="0" i="0" u="none" strike="noStrike" kern="1200" cap="none" spc="0" normalizeH="0" baseline="0" noProof="0" dirty="0">
                <a:ln>
                  <a:noFill/>
                </a:ln>
                <a:solidFill>
                  <a:prstClr val="black"/>
                </a:solidFill>
                <a:effectLst/>
                <a:uLnTx/>
                <a:uFillTx/>
                <a:latin typeface="Times New Roman"/>
                <a:ea typeface="微软雅黑"/>
                <a:cs typeface="+mn-cs"/>
                <a:sym typeface="+mn-ea"/>
              </a:rPr>
              <a:t>	</a:t>
            </a:r>
            <a:r>
              <a:rPr kumimoji="0" lang="zh-CN" altLang="en-US" sz="1800" b="0" i="0" u="none" strike="noStrike" kern="1200" cap="none" spc="0" normalizeH="0" baseline="0" noProof="0" dirty="0">
                <a:ln>
                  <a:noFill/>
                </a:ln>
                <a:solidFill>
                  <a:prstClr val="black"/>
                </a:solidFill>
                <a:effectLst/>
                <a:uLnTx/>
                <a:uFillTx/>
                <a:latin typeface="Times New Roman"/>
                <a:ea typeface="微软雅黑"/>
                <a:cs typeface="+mn-cs"/>
                <a:sym typeface="+mn-ea"/>
              </a:rPr>
              <a:t>POLICY AND PRACTICE</a:t>
            </a:r>
            <a:r>
              <a:rPr lang="en-US" altLang="zh-CN" dirty="0">
                <a:sym typeface="+mn-ea"/>
              </a:rPr>
              <a:t>.2014,7(4):791-794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1092860" y="576965"/>
            <a:ext cx="2034559" cy="814722"/>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8000" kern="1200" spc="-50" baseline="0">
                <a:solidFill>
                  <a:schemeClr val="tx1">
                    <a:lumMod val="85000"/>
                    <a:lumOff val="15000"/>
                  </a:schemeClr>
                </a:solidFill>
                <a:latin typeface="+mj-lt"/>
                <a:ea typeface="+mj-ea"/>
                <a:cs typeface="+mj-cs"/>
              </a:defRPr>
            </a:lvl1pPr>
          </a:lstStyle>
          <a:p>
            <a:pPr>
              <a:lnSpc>
                <a:spcPct val="100000"/>
              </a:lnSpc>
            </a:pPr>
            <a:r>
              <a:rPr lang="zh-CN" altLang="en-US" sz="4400" b="1" dirty="0">
                <a:latin typeface="+mn-ea"/>
                <a:ea typeface="+mn-ea"/>
              </a:rPr>
              <a:t>目录</a:t>
            </a:r>
            <a:endParaRPr lang="en-US" altLang="zh-CN" sz="4400" b="1" dirty="0">
              <a:latin typeface="+mn-ea"/>
              <a:ea typeface="+mn-ea"/>
            </a:endParaRPr>
          </a:p>
        </p:txBody>
      </p:sp>
      <p:sp>
        <p:nvSpPr>
          <p:cNvPr id="6" name="矩形 5">
            <a:hlinkClick r:id="rId2" action="ppaction://hlinksldjump"/>
          </p:cNvPr>
          <p:cNvSpPr/>
          <p:nvPr/>
        </p:nvSpPr>
        <p:spPr>
          <a:xfrm>
            <a:off x="1777098" y="2156521"/>
            <a:ext cx="3097103" cy="584775"/>
          </a:xfrm>
          <a:prstGeom prst="rect">
            <a:avLst/>
          </a:prstGeom>
        </p:spPr>
        <p:txBody>
          <a:bodyPr wrap="square">
            <a:spAutoFit/>
          </a:bodyPr>
          <a:lstStyle/>
          <a:p>
            <a:r>
              <a:rPr lang="zh-CN" altLang="en-US" sz="3200" b="1" dirty="0">
                <a:solidFill>
                  <a:srgbClr val="000000"/>
                </a:solidFill>
                <a:latin typeface="微软雅黑" panose="020B0503020204020204" pitchFamily="34" charset="-122"/>
                <a:ea typeface="微软雅黑" panose="020B0503020204020204" pitchFamily="34" charset="-122"/>
              </a:rPr>
              <a:t>研究背景与现状</a:t>
            </a:r>
            <a:endParaRPr lang="zh-CN" altLang="en-US" sz="3200" dirty="0"/>
          </a:p>
        </p:txBody>
      </p:sp>
      <p:sp>
        <p:nvSpPr>
          <p:cNvPr id="7" name="椭圆 6"/>
          <p:cNvSpPr/>
          <p:nvPr/>
        </p:nvSpPr>
        <p:spPr>
          <a:xfrm>
            <a:off x="1142627" y="3465944"/>
            <a:ext cx="469900" cy="469900"/>
          </a:xfrm>
          <a:prstGeom prst="ellipse">
            <a:avLst/>
          </a:prstGeom>
          <a:gradFill flip="none" rotWithShape="1">
            <a:gsLst>
              <a:gs pos="0">
                <a:schemeClr val="accent2"/>
              </a:gs>
              <a:gs pos="61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b="1" dirty="0">
                <a:solidFill>
                  <a:prstClr val="white"/>
                </a:solidFill>
                <a:latin typeface="微软雅黑" panose="020B0503020204020204" pitchFamily="34" charset="-122"/>
                <a:ea typeface="微软雅黑" panose="020B0503020204020204" pitchFamily="34" charset="-122"/>
              </a:rPr>
              <a:t>2</a:t>
            </a:r>
            <a:endParaRPr kumimoji="0" lang="zh-CN" altLang="en-US"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7">
            <a:hlinkClick r:id="rId3" action="ppaction://hlinksldjump"/>
          </p:cNvPr>
          <p:cNvSpPr/>
          <p:nvPr/>
        </p:nvSpPr>
        <p:spPr>
          <a:xfrm>
            <a:off x="1777098" y="3408302"/>
            <a:ext cx="4287474" cy="584775"/>
          </a:xfrm>
          <a:prstGeom prst="rect">
            <a:avLst/>
          </a:prstGeom>
        </p:spPr>
        <p:txBody>
          <a:bodyPr wrap="square">
            <a:spAutoFit/>
          </a:bodyPr>
          <a:lstStyle/>
          <a:p>
            <a:r>
              <a:rPr lang="zh-CN" altLang="en-US" sz="3200" b="1" dirty="0">
                <a:solidFill>
                  <a:srgbClr val="000000"/>
                </a:solidFill>
                <a:latin typeface="微软雅黑" panose="020B0503020204020204" pitchFamily="34" charset="-122"/>
                <a:ea typeface="微软雅黑" panose="020B0503020204020204" pitchFamily="34" charset="-122"/>
              </a:rPr>
              <a:t>公交优先对比分析</a:t>
            </a:r>
            <a:endParaRPr lang="zh-CN" altLang="en-US" sz="3200" dirty="0"/>
          </a:p>
        </p:txBody>
      </p:sp>
      <p:sp>
        <p:nvSpPr>
          <p:cNvPr id="9" name="椭圆 8"/>
          <p:cNvSpPr/>
          <p:nvPr/>
        </p:nvSpPr>
        <p:spPr>
          <a:xfrm>
            <a:off x="1142627" y="4831652"/>
            <a:ext cx="469900" cy="469900"/>
          </a:xfrm>
          <a:prstGeom prst="ellipse">
            <a:avLst/>
          </a:prstGeom>
          <a:gradFill flip="none" rotWithShape="1">
            <a:gsLst>
              <a:gs pos="0">
                <a:schemeClr val="accent2"/>
              </a:gs>
              <a:gs pos="61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US" altLang="zh-CN" b="1" dirty="0">
                <a:solidFill>
                  <a:prstClr val="white"/>
                </a:solidFill>
                <a:latin typeface="微软雅黑" panose="020B0503020204020204" pitchFamily="34" charset="-122"/>
                <a:ea typeface="微软雅黑" panose="020B0503020204020204" pitchFamily="34" charset="-122"/>
              </a:rPr>
              <a:t>3</a:t>
            </a:r>
            <a:endParaRPr kumimoji="0" lang="zh-CN" altLang="en-US"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矩形 9">
            <a:hlinkClick r:id="rId4" action="ppaction://hlinksldjump"/>
          </p:cNvPr>
          <p:cNvSpPr/>
          <p:nvPr/>
        </p:nvSpPr>
        <p:spPr>
          <a:xfrm>
            <a:off x="1777098" y="4768888"/>
            <a:ext cx="4597937" cy="584775"/>
          </a:xfrm>
          <a:prstGeom prst="rect">
            <a:avLst/>
          </a:prstGeom>
        </p:spPr>
        <p:txBody>
          <a:bodyPr wrap="square">
            <a:spAutoFit/>
          </a:bodyPr>
          <a:lstStyle/>
          <a:p>
            <a:r>
              <a:rPr lang="zh-CN" altLang="en-US" sz="3200" b="1" dirty="0">
                <a:solidFill>
                  <a:srgbClr val="000000"/>
                </a:solidFill>
                <a:latin typeface="微软雅黑" panose="020B0503020204020204" pitchFamily="34" charset="-122"/>
                <a:ea typeface="微软雅黑" panose="020B0503020204020204" pitchFamily="34" charset="-122"/>
              </a:rPr>
              <a:t>问题与解决方案</a:t>
            </a:r>
            <a:endParaRPr lang="zh-CN" altLang="en-US" sz="3200" dirty="0"/>
          </a:p>
        </p:txBody>
      </p:sp>
      <p:cxnSp>
        <p:nvCxnSpPr>
          <p:cNvPr id="13" name="直接连接符 12"/>
          <p:cNvCxnSpPr/>
          <p:nvPr/>
        </p:nvCxnSpPr>
        <p:spPr>
          <a:xfrm>
            <a:off x="1092860" y="4116704"/>
            <a:ext cx="5801667" cy="0"/>
          </a:xfrm>
          <a:prstGeom prst="line">
            <a:avLst/>
          </a:prstGeom>
          <a:ln w="12700">
            <a:solidFill>
              <a:schemeClr val="accent1">
                <a:alpha val="48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092860" y="5564332"/>
            <a:ext cx="5780752" cy="0"/>
          </a:xfrm>
          <a:prstGeom prst="line">
            <a:avLst/>
          </a:prstGeom>
          <a:ln w="12700">
            <a:solidFill>
              <a:schemeClr val="accent1">
                <a:alpha val="48000"/>
              </a:schemeClr>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1142627" y="2201626"/>
            <a:ext cx="469900" cy="469900"/>
          </a:xfrm>
          <a:prstGeom prst="ellipse">
            <a:avLst/>
          </a:prstGeom>
          <a:gradFill flip="none" rotWithShape="1">
            <a:gsLst>
              <a:gs pos="0">
                <a:schemeClr val="accent2"/>
              </a:gs>
              <a:gs pos="61000">
                <a:schemeClr val="accent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1</a:t>
            </a:r>
            <a:endParaRPr kumimoji="0" lang="zh-CN" altLang="en-US"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cxnSp>
        <p:nvCxnSpPr>
          <p:cNvPr id="17" name="直接连接符 16"/>
          <p:cNvCxnSpPr/>
          <p:nvPr/>
        </p:nvCxnSpPr>
        <p:spPr>
          <a:xfrm>
            <a:off x="1121712" y="2867082"/>
            <a:ext cx="5801667" cy="0"/>
          </a:xfrm>
          <a:prstGeom prst="line">
            <a:avLst/>
          </a:prstGeom>
          <a:ln w="12700">
            <a:solidFill>
              <a:schemeClr val="accent1">
                <a:alpha val="48000"/>
              </a:schemeClr>
            </a:solidFill>
          </a:ln>
        </p:spPr>
        <p:style>
          <a:lnRef idx="1">
            <a:schemeClr val="accent1"/>
          </a:lnRef>
          <a:fillRef idx="0">
            <a:schemeClr val="accent1"/>
          </a:fillRef>
          <a:effectRef idx="0">
            <a:schemeClr val="accent1"/>
          </a:effectRef>
          <a:fontRef idx="minor">
            <a:schemeClr val="tx1"/>
          </a:fontRef>
        </p:style>
      </p:cxnSp>
      <p:grpSp>
        <p:nvGrpSpPr>
          <p:cNvPr id="18" name="组合 17"/>
          <p:cNvGrpSpPr/>
          <p:nvPr/>
        </p:nvGrpSpPr>
        <p:grpSpPr>
          <a:xfrm>
            <a:off x="7063473" y="286636"/>
            <a:ext cx="1826528" cy="444792"/>
            <a:chOff x="2085329" y="645667"/>
            <a:chExt cx="2181879" cy="537071"/>
          </a:xfrm>
        </p:grpSpPr>
        <p:pic>
          <p:nvPicPr>
            <p:cNvPr id="19" name="图片 18"/>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20" name="图片 19"/>
            <p:cNvPicPr>
              <a:picLocks noChangeAspect="1"/>
            </p:cNvPicPr>
            <p:nvPr/>
          </p:nvPicPr>
          <p:blipFill rotWithShape="1">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
        <p:nvSpPr>
          <p:cNvPr id="4" name="灯片编号占位符 3"/>
          <p:cNvSpPr>
            <a:spLocks noGrp="1"/>
          </p:cNvSpPr>
          <p:nvPr>
            <p:ph type="sldNum" sz="quarter" idx="12"/>
          </p:nvPr>
        </p:nvSpPr>
        <p:spPr>
          <a:xfrm>
            <a:off x="7425344" y="6459786"/>
            <a:ext cx="984019" cy="365125"/>
          </a:xfrm>
        </p:spPr>
        <p:txBody>
          <a:bodyPr/>
          <a:lstStyle/>
          <a:p>
            <a:fld id="{17DEE8EA-70D4-4F79-8E90-9C4888B17711}" type="slidenum">
              <a:rPr lang="zh-CN" altLang="en-US" smtClean="0"/>
              <a:t>2</a:t>
            </a:fld>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3</a:t>
            </a:fld>
            <a:endParaRPr lang="zh-CN" altLang="en-US"/>
          </a:p>
        </p:txBody>
      </p:sp>
      <p:sp>
        <p:nvSpPr>
          <p:cNvPr id="8" name="文本框 7"/>
          <p:cNvSpPr txBox="1"/>
          <p:nvPr/>
        </p:nvSpPr>
        <p:spPr>
          <a:xfrm>
            <a:off x="1898009" y="2536448"/>
            <a:ext cx="5649985" cy="892552"/>
          </a:xfrm>
          <a:prstGeom prst="rect">
            <a:avLst/>
          </a:prstGeom>
          <a:noFill/>
        </p:spPr>
        <p:txBody>
          <a:bodyPr wrap="square">
            <a:spAutoFit/>
          </a:bodyPr>
          <a:lstStyle/>
          <a:p>
            <a:pPr algn="l"/>
            <a:r>
              <a:rPr lang="en-US" altLang="zh-CN" sz="800" b="0" i="0" u="none" strike="noStrike" baseline="0" dirty="0">
                <a:solidFill>
                  <a:srgbClr val="FFFFFF"/>
                </a:solidFill>
                <a:latin typeface="Times New Roman" panose="02020603050405020304" pitchFamily="18" charset="0"/>
              </a:rPr>
              <a:t>3 </a:t>
            </a:r>
          </a:p>
          <a:p>
            <a:r>
              <a:rPr lang="zh-CN" altLang="en-US" sz="4400" b="1" i="0" u="none" strike="noStrike" baseline="0" dirty="0">
                <a:latin typeface="华文楷体" panose="02010600040101010101" pitchFamily="2" charset="-122"/>
                <a:ea typeface="华文楷体" panose="02010600040101010101" pitchFamily="2" charset="-122"/>
              </a:rPr>
              <a:t>一、研究背景与现状</a:t>
            </a:r>
            <a:endParaRPr lang="zh-CN" altLang="en-US" sz="4400" b="1" dirty="0"/>
          </a:p>
        </p:txBody>
      </p:sp>
      <p:grpSp>
        <p:nvGrpSpPr>
          <p:cNvPr id="9" name="组合 8"/>
          <p:cNvGrpSpPr/>
          <p:nvPr/>
        </p:nvGrpSpPr>
        <p:grpSpPr>
          <a:xfrm>
            <a:off x="7063473" y="286636"/>
            <a:ext cx="1826528" cy="444792"/>
            <a:chOff x="2085329" y="645667"/>
            <a:chExt cx="2181879" cy="537071"/>
          </a:xfrm>
        </p:grpSpPr>
        <p:pic>
          <p:nvPicPr>
            <p:cNvPr id="10" name="图片 9"/>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11" name="图片 10"/>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4</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339102"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研究背景与现状</a:t>
            </a:r>
            <a:endParaRPr lang="zh-CN" altLang="en-US" sz="2400" dirty="0"/>
          </a:p>
        </p:txBody>
      </p:sp>
      <p:sp>
        <p:nvSpPr>
          <p:cNvPr id="3" name="文本框 2"/>
          <p:cNvSpPr txBox="1"/>
          <p:nvPr/>
        </p:nvSpPr>
        <p:spPr>
          <a:xfrm>
            <a:off x="620023" y="1970608"/>
            <a:ext cx="3951977" cy="3782895"/>
          </a:xfrm>
          <a:prstGeom prst="rect">
            <a:avLst/>
          </a:prstGeom>
          <a:noFill/>
        </p:spPr>
        <p:txBody>
          <a:bodyPr wrap="square">
            <a:spAutoFit/>
          </a:bodyPr>
          <a:lstStyle/>
          <a:p>
            <a:pPr algn="l">
              <a:lnSpc>
                <a:spcPct val="150000"/>
              </a:lnSpc>
            </a:pPr>
            <a:r>
              <a:rPr lang="en-US" altLang="zh-CN" dirty="0"/>
              <a:t>	</a:t>
            </a:r>
            <a:r>
              <a:rPr lang="zh-CN" altLang="en-US" dirty="0"/>
              <a:t> </a:t>
            </a:r>
            <a:r>
              <a:rPr lang="zh-CN" altLang="en-US" b="1" dirty="0"/>
              <a:t>“十四五”现代综合交通运输体系发展规划</a:t>
            </a:r>
            <a:r>
              <a:rPr lang="zh-CN" altLang="en-US" dirty="0"/>
              <a:t>指出：打造多模式便捷公共交通系统。</a:t>
            </a:r>
            <a:r>
              <a:rPr lang="zh-CN" altLang="en-US" b="1" dirty="0">
                <a:solidFill>
                  <a:srgbClr val="FF0000"/>
                </a:solidFill>
              </a:rPr>
              <a:t>深入实施公交优先发展战略</a:t>
            </a:r>
            <a:r>
              <a:rPr lang="zh-CN" altLang="en-US" dirty="0"/>
              <a:t>，持续深化国家公交都市建设。中小城市提高城区公共交通运营效率，逐步提升站点覆盖率和服务水平。推广城市道路交通信号灯联动控制，</a:t>
            </a:r>
            <a:r>
              <a:rPr lang="zh-CN" altLang="en-US" b="1" dirty="0">
                <a:solidFill>
                  <a:srgbClr val="FF0000"/>
                </a:solidFill>
              </a:rPr>
              <a:t>保障公交优先通行</a:t>
            </a:r>
            <a:r>
              <a:rPr lang="en-US" altLang="zh-CN" b="1" i="0" baseline="30000" dirty="0">
                <a:solidFill>
                  <a:srgbClr val="333333"/>
                </a:solidFill>
                <a:effectLst/>
                <a:latin typeface="Arial" panose="020B0604020202020204" pitchFamily="34" charset="0"/>
              </a:rPr>
              <a:t>[1] </a:t>
            </a:r>
            <a:r>
              <a:rPr lang="zh-CN" altLang="en-US" dirty="0"/>
              <a:t>。</a:t>
            </a:r>
            <a:endParaRPr lang="en-US" altLang="zh-CN" dirty="0"/>
          </a:p>
          <a:p>
            <a:pPr algn="l">
              <a:lnSpc>
                <a:spcPct val="150000"/>
              </a:lnSpc>
            </a:pPr>
            <a:r>
              <a:rPr lang="en-US" altLang="zh-CN" dirty="0">
                <a:latin typeface="+mn-ea"/>
              </a:rPr>
              <a:t>	</a:t>
            </a:r>
          </a:p>
        </p:txBody>
      </p:sp>
      <p:pic>
        <p:nvPicPr>
          <p:cNvPr id="9" name="图片 8">
            <a:extLst>
              <a:ext uri="{FF2B5EF4-FFF2-40B4-BE49-F238E27FC236}">
                <a16:creationId xmlns:a16="http://schemas.microsoft.com/office/drawing/2014/main" id="{4A57FFB7-49F9-A8CF-1A9F-CB257E1F6007}"/>
              </a:ext>
            </a:extLst>
          </p:cNvPr>
          <p:cNvPicPr>
            <a:picLocks noChangeAspect="1"/>
          </p:cNvPicPr>
          <p:nvPr/>
        </p:nvPicPr>
        <p:blipFill>
          <a:blip r:embed="rId3"/>
          <a:stretch>
            <a:fillRect/>
          </a:stretch>
        </p:blipFill>
        <p:spPr>
          <a:xfrm>
            <a:off x="5004262" y="3841364"/>
            <a:ext cx="3669175" cy="1864019"/>
          </a:xfrm>
          <a:prstGeom prst="rect">
            <a:avLst/>
          </a:prstGeom>
        </p:spPr>
      </p:pic>
      <p:pic>
        <p:nvPicPr>
          <p:cNvPr id="11" name="图片 10">
            <a:extLst>
              <a:ext uri="{FF2B5EF4-FFF2-40B4-BE49-F238E27FC236}">
                <a16:creationId xmlns:a16="http://schemas.microsoft.com/office/drawing/2014/main" id="{38A5481C-2198-C936-F8B0-4EFC95FE358C}"/>
              </a:ext>
            </a:extLst>
          </p:cNvPr>
          <p:cNvPicPr>
            <a:picLocks noChangeAspect="1"/>
          </p:cNvPicPr>
          <p:nvPr/>
        </p:nvPicPr>
        <p:blipFill>
          <a:blip r:embed="rId4"/>
          <a:stretch>
            <a:fillRect/>
          </a:stretch>
        </p:blipFill>
        <p:spPr>
          <a:xfrm>
            <a:off x="4936758" y="1402687"/>
            <a:ext cx="3804184" cy="21404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5</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339102"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研究背景与现状</a:t>
            </a:r>
            <a:endParaRPr lang="zh-CN" altLang="en-US" sz="2400" dirty="0"/>
          </a:p>
        </p:txBody>
      </p:sp>
      <p:sp>
        <p:nvSpPr>
          <p:cNvPr id="6" name="文本框 5"/>
          <p:cNvSpPr txBox="1"/>
          <p:nvPr/>
        </p:nvSpPr>
        <p:spPr>
          <a:xfrm>
            <a:off x="311384" y="1998951"/>
            <a:ext cx="4344506" cy="3367397"/>
          </a:xfrm>
          <a:prstGeom prst="rect">
            <a:avLst/>
          </a:prstGeom>
          <a:noFill/>
        </p:spPr>
        <p:txBody>
          <a:bodyPr wrap="square">
            <a:spAutoFit/>
          </a:bodyPr>
          <a:lstStyle/>
          <a:p>
            <a:pPr algn="l">
              <a:lnSpc>
                <a:spcPct val="150000"/>
              </a:lnSpc>
            </a:pPr>
            <a:r>
              <a:rPr lang="en-US" altLang="zh-CN" b="0" i="0" dirty="0">
                <a:solidFill>
                  <a:srgbClr val="333333"/>
                </a:solidFill>
                <a:effectLst/>
                <a:latin typeface="+mn-ea"/>
              </a:rPr>
              <a:t>	</a:t>
            </a:r>
            <a:r>
              <a:rPr lang="zh-CN" altLang="en-US" b="1" i="0" dirty="0">
                <a:solidFill>
                  <a:srgbClr val="333333"/>
                </a:solidFill>
                <a:effectLst/>
                <a:latin typeface="Arial" panose="020B0604020202020204" pitchFamily="34" charset="0"/>
              </a:rPr>
              <a:t>“公交优先”</a:t>
            </a:r>
            <a:r>
              <a:rPr lang="zh-CN" altLang="en-US" b="0" i="0" dirty="0">
                <a:solidFill>
                  <a:srgbClr val="333333"/>
                </a:solidFill>
                <a:effectLst/>
                <a:latin typeface="Arial" panose="020B0604020202020204" pitchFamily="34" charset="0"/>
              </a:rPr>
              <a:t>即在城市的交通建设中</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优先发展公共交通。在整个城市的布局建造及发展的过程中</a:t>
            </a:r>
            <a:r>
              <a:rPr lang="en-US" altLang="zh-CN" b="0" i="0" dirty="0">
                <a:solidFill>
                  <a:srgbClr val="333333"/>
                </a:solidFill>
                <a:effectLst/>
                <a:latin typeface="Arial" panose="020B0604020202020204" pitchFamily="34" charset="0"/>
              </a:rPr>
              <a:t>, </a:t>
            </a:r>
            <a:r>
              <a:rPr lang="zh-CN" altLang="en-US" b="1" i="0" dirty="0">
                <a:solidFill>
                  <a:srgbClr val="FF0000"/>
                </a:solidFill>
                <a:effectLst/>
                <a:latin typeface="Arial" panose="020B0604020202020204" pitchFamily="34" charset="0"/>
              </a:rPr>
              <a:t>将城市公共交通放在首位</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对于其建设、管理等注入更多的城市资源。大力发展公共交通的建设、管理</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以达到让城市公交能拥有疏通的车道、良好的车内环境。</a:t>
            </a:r>
            <a:r>
              <a:rPr lang="zh-CN" altLang="en-US" b="1" i="0" dirty="0">
                <a:solidFill>
                  <a:srgbClr val="333333"/>
                </a:solidFill>
                <a:effectLst/>
                <a:latin typeface="Arial" panose="020B0604020202020204" pitchFamily="34" charset="0"/>
              </a:rPr>
              <a:t>从而使城镇居民能够获得更加便捷、实惠以及优质的交通服务</a:t>
            </a:r>
            <a:r>
              <a:rPr lang="en-US" altLang="zh-CN" b="1" i="0" baseline="30000" dirty="0">
                <a:solidFill>
                  <a:srgbClr val="333333"/>
                </a:solidFill>
                <a:effectLst/>
                <a:latin typeface="Arial" panose="020B0604020202020204" pitchFamily="34" charset="0"/>
              </a:rPr>
              <a:t>[2] </a:t>
            </a:r>
            <a:r>
              <a:rPr lang="zh-CN" altLang="en-US" b="1" i="0" dirty="0">
                <a:solidFill>
                  <a:srgbClr val="333333"/>
                </a:solidFill>
                <a:effectLst/>
                <a:latin typeface="Arial" panose="020B0604020202020204" pitchFamily="34" charset="0"/>
              </a:rPr>
              <a:t>。</a:t>
            </a:r>
            <a:endParaRPr lang="zh-CN" altLang="en-US" b="1" baseline="30000" dirty="0">
              <a:latin typeface="+mn-ea"/>
              <a:sym typeface="+mn-ea"/>
            </a:endParaRPr>
          </a:p>
        </p:txBody>
      </p:sp>
      <p:pic>
        <p:nvPicPr>
          <p:cNvPr id="7" name="图片 6">
            <a:extLst>
              <a:ext uri="{FF2B5EF4-FFF2-40B4-BE49-F238E27FC236}">
                <a16:creationId xmlns:a16="http://schemas.microsoft.com/office/drawing/2014/main" id="{7CC23913-D8C0-3E96-F069-2C58D157F4A3}"/>
              </a:ext>
            </a:extLst>
          </p:cNvPr>
          <p:cNvPicPr>
            <a:picLocks noChangeAspect="1"/>
          </p:cNvPicPr>
          <p:nvPr/>
        </p:nvPicPr>
        <p:blipFill>
          <a:blip r:embed="rId3"/>
          <a:stretch>
            <a:fillRect/>
          </a:stretch>
        </p:blipFill>
        <p:spPr>
          <a:xfrm>
            <a:off x="5025578" y="2365041"/>
            <a:ext cx="3945078" cy="263521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6</a:t>
            </a:fld>
            <a:endParaRPr lang="zh-CN" altLang="en-US"/>
          </a:p>
        </p:txBody>
      </p:sp>
      <p:sp>
        <p:nvSpPr>
          <p:cNvPr id="8" name="文本框 7"/>
          <p:cNvSpPr txBox="1"/>
          <p:nvPr/>
        </p:nvSpPr>
        <p:spPr>
          <a:xfrm>
            <a:off x="1640275" y="2536448"/>
            <a:ext cx="5863450" cy="892552"/>
          </a:xfrm>
          <a:prstGeom prst="rect">
            <a:avLst/>
          </a:prstGeom>
          <a:noFill/>
        </p:spPr>
        <p:txBody>
          <a:bodyPr wrap="square">
            <a:spAutoFit/>
          </a:bodyPr>
          <a:lstStyle/>
          <a:p>
            <a:pPr algn="l"/>
            <a:r>
              <a:rPr lang="en-US" altLang="zh-CN" sz="800" b="0" i="0" u="none" strike="noStrike" baseline="0" dirty="0">
                <a:solidFill>
                  <a:srgbClr val="FFFFFF"/>
                </a:solidFill>
                <a:latin typeface="Times New Roman" panose="02020603050405020304" pitchFamily="18" charset="0"/>
              </a:rPr>
              <a:t>3 </a:t>
            </a:r>
          </a:p>
          <a:p>
            <a:r>
              <a:rPr lang="zh-CN" altLang="en-US" sz="4400" b="1" i="0" u="none" strike="noStrike" baseline="0" dirty="0">
                <a:latin typeface="华文楷体" panose="02010600040101010101" pitchFamily="2" charset="-122"/>
                <a:ea typeface="华文楷体" panose="02010600040101010101" pitchFamily="2" charset="-122"/>
              </a:rPr>
              <a:t>二</a:t>
            </a:r>
            <a:r>
              <a:rPr lang="zh-CN" altLang="en-US" sz="4400" b="1" dirty="0">
                <a:latin typeface="华文楷体" panose="02010600040101010101" pitchFamily="2" charset="-122"/>
                <a:ea typeface="华文楷体" panose="02010600040101010101" pitchFamily="2" charset="-122"/>
              </a:rPr>
              <a:t>、</a:t>
            </a:r>
            <a:r>
              <a:rPr lang="zh-CN" altLang="en-US" sz="4400" b="1" i="0" u="none" strike="noStrike" baseline="0" dirty="0">
                <a:latin typeface="华文楷体" panose="02010600040101010101" pitchFamily="2" charset="-122"/>
                <a:ea typeface="华文楷体" panose="02010600040101010101" pitchFamily="2" charset="-122"/>
              </a:rPr>
              <a:t>公交优先对比分析</a:t>
            </a:r>
          </a:p>
        </p:txBody>
      </p:sp>
      <p:grpSp>
        <p:nvGrpSpPr>
          <p:cNvPr id="9" name="组合 8"/>
          <p:cNvGrpSpPr/>
          <p:nvPr/>
        </p:nvGrpSpPr>
        <p:grpSpPr>
          <a:xfrm>
            <a:off x="7063473" y="286636"/>
            <a:ext cx="1826528" cy="444792"/>
            <a:chOff x="2085329" y="645667"/>
            <a:chExt cx="2181879" cy="537071"/>
          </a:xfrm>
        </p:grpSpPr>
        <p:pic>
          <p:nvPicPr>
            <p:cNvPr id="10" name="图片 9"/>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88160"/>
            <a:stretch>
              <a:fillRect/>
            </a:stretch>
          </p:blipFill>
          <p:spPr>
            <a:xfrm>
              <a:off x="2085329" y="645667"/>
              <a:ext cx="497127" cy="537071"/>
            </a:xfrm>
            <a:prstGeom prst="rect">
              <a:avLst/>
            </a:prstGeom>
          </p:spPr>
        </p:pic>
        <p:pic>
          <p:nvPicPr>
            <p:cNvPr id="11" name="图片 10"/>
            <p:cNvPicPr>
              <a:picLocks noChangeAspect="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26359" r="33715"/>
            <a:stretch>
              <a:fillRect/>
            </a:stretch>
          </p:blipFill>
          <p:spPr>
            <a:xfrm>
              <a:off x="2590852" y="645667"/>
              <a:ext cx="1676356" cy="537071"/>
            </a:xfrm>
            <a:prstGeom prst="rect">
              <a:avLst/>
            </a:prstGeom>
          </p:spPr>
        </p:pic>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7</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646878"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公交优先对比分析</a:t>
            </a:r>
            <a:endParaRPr lang="zh-CN" altLang="en-US" sz="2400" dirty="0"/>
          </a:p>
        </p:txBody>
      </p:sp>
      <p:sp>
        <p:nvSpPr>
          <p:cNvPr id="6" name="文本框 5">
            <a:extLst>
              <a:ext uri="{FF2B5EF4-FFF2-40B4-BE49-F238E27FC236}">
                <a16:creationId xmlns:a16="http://schemas.microsoft.com/office/drawing/2014/main" id="{33406B23-ACBC-A344-6090-EB3B8819E756}"/>
              </a:ext>
            </a:extLst>
          </p:cNvPr>
          <p:cNvSpPr txBox="1"/>
          <p:nvPr/>
        </p:nvSpPr>
        <p:spPr>
          <a:xfrm>
            <a:off x="403450" y="1303542"/>
            <a:ext cx="4344506" cy="2127634"/>
          </a:xfrm>
          <a:prstGeom prst="rect">
            <a:avLst/>
          </a:prstGeom>
          <a:noFill/>
        </p:spPr>
        <p:txBody>
          <a:bodyPr wrap="square">
            <a:spAutoFit/>
          </a:bodyPr>
          <a:lstStyle/>
          <a:p>
            <a:pPr algn="just">
              <a:lnSpc>
                <a:spcPct val="150000"/>
              </a:lnSpc>
            </a:pPr>
            <a:r>
              <a:rPr lang="zh-CN" altLang="zh-CN" sz="1800" b="1" kern="100" dirty="0">
                <a:solidFill>
                  <a:srgbClr val="0000FF"/>
                </a:solidFill>
                <a:effectLst/>
                <a:latin typeface="+mn-ea"/>
                <a:cs typeface="Times New Roman" panose="02020603050405020304" pitchFamily="18" charset="0"/>
              </a:rPr>
              <a:t>成都市公交优先案例</a:t>
            </a:r>
            <a:r>
              <a:rPr lang="zh-CN" altLang="zh-CN" sz="1800" kern="100" dirty="0">
                <a:effectLst/>
                <a:latin typeface="+mn-ea"/>
                <a:cs typeface="Times New Roman" panose="02020603050405020304" pitchFamily="18" charset="0"/>
              </a:rPr>
              <a:t>：成都市的</a:t>
            </a:r>
            <a:r>
              <a:rPr lang="en-US" altLang="zh-CN" sz="1800" b="1" kern="100" dirty="0">
                <a:solidFill>
                  <a:srgbClr val="FF0000"/>
                </a:solidFill>
                <a:effectLst/>
                <a:latin typeface="+mn-ea"/>
                <a:cs typeface="Times New Roman" panose="02020603050405020304" pitchFamily="18" charset="0"/>
              </a:rPr>
              <a:t>BRT</a:t>
            </a:r>
            <a:r>
              <a:rPr lang="zh-CN" altLang="zh-CN" sz="1800" b="1" kern="100" dirty="0">
                <a:solidFill>
                  <a:srgbClr val="FF0000"/>
                </a:solidFill>
                <a:effectLst/>
                <a:latin typeface="+mn-ea"/>
                <a:cs typeface="Times New Roman" panose="02020603050405020304" pitchFamily="18" charset="0"/>
              </a:rPr>
              <a:t>（快速公交系统）</a:t>
            </a:r>
            <a:r>
              <a:rPr lang="zh-CN" altLang="zh-CN" sz="1800" kern="100" dirty="0">
                <a:effectLst/>
                <a:latin typeface="+mn-ea"/>
                <a:cs typeface="Times New Roman" panose="02020603050405020304" pitchFamily="18" charset="0"/>
              </a:rPr>
              <a:t>实现了全线无红灯状态从而使公交车的运行速度更快、更稳定。此外，成都市还在公交站点设置了</a:t>
            </a:r>
            <a:r>
              <a:rPr lang="zh-CN" altLang="zh-CN" sz="1800" b="1" kern="100" dirty="0">
                <a:solidFill>
                  <a:srgbClr val="FF0000"/>
                </a:solidFill>
                <a:effectLst/>
                <a:latin typeface="+mn-ea"/>
                <a:cs typeface="Times New Roman" panose="02020603050405020304" pitchFamily="18" charset="0"/>
              </a:rPr>
              <a:t>上下客优先通道</a:t>
            </a:r>
            <a:r>
              <a:rPr lang="zh-CN" altLang="zh-CN" sz="1800" kern="100" dirty="0">
                <a:effectLst/>
                <a:latin typeface="+mn-ea"/>
                <a:cs typeface="Times New Roman" panose="02020603050405020304" pitchFamily="18" charset="0"/>
              </a:rPr>
              <a:t>，提高公共交通的服务质量和乘客体验。</a:t>
            </a:r>
          </a:p>
        </p:txBody>
      </p:sp>
      <p:sp>
        <p:nvSpPr>
          <p:cNvPr id="11" name="文本框 10">
            <a:extLst>
              <a:ext uri="{FF2B5EF4-FFF2-40B4-BE49-F238E27FC236}">
                <a16:creationId xmlns:a16="http://schemas.microsoft.com/office/drawing/2014/main" id="{4D8F68BD-132B-9775-E85E-2FA0EED91FBB}"/>
              </a:ext>
            </a:extLst>
          </p:cNvPr>
          <p:cNvSpPr txBox="1"/>
          <p:nvPr/>
        </p:nvSpPr>
        <p:spPr>
          <a:xfrm>
            <a:off x="4269218" y="3954387"/>
            <a:ext cx="4572000" cy="2120902"/>
          </a:xfrm>
          <a:prstGeom prst="rect">
            <a:avLst/>
          </a:prstGeom>
          <a:noFill/>
        </p:spPr>
        <p:txBody>
          <a:bodyPr wrap="square">
            <a:spAutoFit/>
          </a:bodyPr>
          <a:lstStyle/>
          <a:p>
            <a:pPr algn="just">
              <a:lnSpc>
                <a:spcPct val="150000"/>
              </a:lnSpc>
            </a:pPr>
            <a:r>
              <a:rPr lang="zh-CN" altLang="zh-CN" b="1" kern="100" dirty="0">
                <a:solidFill>
                  <a:srgbClr val="0000FF"/>
                </a:solidFill>
                <a:latin typeface="+mn-ea"/>
                <a:cs typeface="Times New Roman" panose="02020603050405020304" pitchFamily="18" charset="0"/>
              </a:rPr>
              <a:t>北京市公交优先案例：</a:t>
            </a:r>
            <a:r>
              <a:rPr lang="zh-CN" altLang="zh-CN" kern="100" dirty="0">
                <a:latin typeface="+mn-ea"/>
                <a:cs typeface="Times New Roman" panose="02020603050405020304" pitchFamily="18" charset="0"/>
              </a:rPr>
              <a:t>北京市采取了一系列措施推进公交优先发展，包括</a:t>
            </a:r>
            <a:r>
              <a:rPr lang="zh-CN" altLang="zh-CN" b="1" kern="100" dirty="0">
                <a:solidFill>
                  <a:srgbClr val="FF0000"/>
                </a:solidFill>
                <a:latin typeface="+mn-ea"/>
                <a:cs typeface="Times New Roman" panose="02020603050405020304" pitchFamily="18" charset="0"/>
              </a:rPr>
              <a:t>设置公交专用道</a:t>
            </a:r>
            <a:r>
              <a:rPr lang="zh-CN" altLang="zh-CN" kern="100" dirty="0">
                <a:latin typeface="+mn-ea"/>
                <a:cs typeface="Times New Roman" panose="02020603050405020304" pitchFamily="18" charset="0"/>
              </a:rPr>
              <a:t>、实行“一盘棋”信号优化、开展“</a:t>
            </a:r>
            <a:r>
              <a:rPr lang="zh-CN" altLang="zh-CN" b="1" kern="100" dirty="0">
                <a:solidFill>
                  <a:srgbClr val="FF0000"/>
                </a:solidFill>
                <a:latin typeface="+mn-ea"/>
                <a:cs typeface="Times New Roman" panose="02020603050405020304" pitchFamily="18" charset="0"/>
              </a:rPr>
              <a:t>智慧公交</a:t>
            </a:r>
            <a:r>
              <a:rPr lang="zh-CN" altLang="zh-CN" kern="100" dirty="0">
                <a:latin typeface="+mn-ea"/>
                <a:cs typeface="Times New Roman" panose="02020603050405020304" pitchFamily="18" charset="0"/>
              </a:rPr>
              <a:t>”建设等。</a:t>
            </a:r>
            <a:r>
              <a:rPr lang="zh-CN" altLang="en-US" kern="100" dirty="0">
                <a:latin typeface="+mn-ea"/>
                <a:cs typeface="Times New Roman" panose="02020603050405020304" pitchFamily="18" charset="0"/>
              </a:rPr>
              <a:t>以提高</a:t>
            </a:r>
            <a:r>
              <a:rPr lang="zh-CN" altLang="zh-CN" kern="100" dirty="0">
                <a:latin typeface="+mn-ea"/>
                <a:cs typeface="Times New Roman" panose="02020603050405020304" pitchFamily="18" charset="0"/>
              </a:rPr>
              <a:t>公交车的运行速度和通行效率，减少了公共交通出行时间和延误。</a:t>
            </a:r>
          </a:p>
        </p:txBody>
      </p:sp>
      <p:pic>
        <p:nvPicPr>
          <p:cNvPr id="13" name="图片 12">
            <a:extLst>
              <a:ext uri="{FF2B5EF4-FFF2-40B4-BE49-F238E27FC236}">
                <a16:creationId xmlns:a16="http://schemas.microsoft.com/office/drawing/2014/main" id="{A583B560-D18B-CA68-67C9-8AAFFAE2F4DA}"/>
              </a:ext>
            </a:extLst>
          </p:cNvPr>
          <p:cNvPicPr>
            <a:picLocks noChangeAspect="1"/>
          </p:cNvPicPr>
          <p:nvPr/>
        </p:nvPicPr>
        <p:blipFill>
          <a:blip r:embed="rId3"/>
          <a:stretch>
            <a:fillRect/>
          </a:stretch>
        </p:blipFill>
        <p:spPr>
          <a:xfrm>
            <a:off x="5356364" y="1418853"/>
            <a:ext cx="3143454" cy="2010147"/>
          </a:xfrm>
          <a:prstGeom prst="rect">
            <a:avLst/>
          </a:prstGeom>
        </p:spPr>
      </p:pic>
      <p:pic>
        <p:nvPicPr>
          <p:cNvPr id="15" name="图片 14">
            <a:extLst>
              <a:ext uri="{FF2B5EF4-FFF2-40B4-BE49-F238E27FC236}">
                <a16:creationId xmlns:a16="http://schemas.microsoft.com/office/drawing/2014/main" id="{6CD71EB1-6E99-C52F-5C53-D381CF667B0E}"/>
              </a:ext>
            </a:extLst>
          </p:cNvPr>
          <p:cNvPicPr>
            <a:picLocks noChangeAspect="1"/>
          </p:cNvPicPr>
          <p:nvPr/>
        </p:nvPicPr>
        <p:blipFill>
          <a:blip r:embed="rId4"/>
          <a:stretch>
            <a:fillRect/>
          </a:stretch>
        </p:blipFill>
        <p:spPr>
          <a:xfrm>
            <a:off x="750690" y="3793634"/>
            <a:ext cx="3254150" cy="244240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8</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2646878"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公交优先对比分析</a:t>
            </a:r>
            <a:endParaRPr lang="zh-CN" altLang="en-US" sz="2400" dirty="0"/>
          </a:p>
        </p:txBody>
      </p:sp>
      <p:sp>
        <p:nvSpPr>
          <p:cNvPr id="6" name="文本框 5">
            <a:extLst>
              <a:ext uri="{FF2B5EF4-FFF2-40B4-BE49-F238E27FC236}">
                <a16:creationId xmlns:a16="http://schemas.microsoft.com/office/drawing/2014/main" id="{33406B23-ACBC-A344-6090-EB3B8819E756}"/>
              </a:ext>
            </a:extLst>
          </p:cNvPr>
          <p:cNvSpPr txBox="1"/>
          <p:nvPr/>
        </p:nvSpPr>
        <p:spPr>
          <a:xfrm>
            <a:off x="311384" y="1387844"/>
            <a:ext cx="4344506" cy="1705403"/>
          </a:xfrm>
          <a:prstGeom prst="rect">
            <a:avLst/>
          </a:prstGeom>
          <a:noFill/>
        </p:spPr>
        <p:txBody>
          <a:bodyPr wrap="square">
            <a:spAutoFit/>
          </a:bodyPr>
          <a:lstStyle/>
          <a:p>
            <a:pPr algn="just">
              <a:lnSpc>
                <a:spcPct val="150000"/>
              </a:lnSpc>
            </a:pPr>
            <a:r>
              <a:rPr lang="zh-CN" altLang="zh-CN" sz="1800" b="1" kern="100" dirty="0">
                <a:solidFill>
                  <a:srgbClr val="0000FF"/>
                </a:solidFill>
                <a:effectLst/>
                <a:latin typeface="+mn-ea"/>
                <a:cs typeface="Times New Roman" panose="02020603050405020304" pitchFamily="18" charset="0"/>
              </a:rPr>
              <a:t>英国伦敦</a:t>
            </a:r>
            <a:r>
              <a:rPr lang="zh-CN" altLang="zh-CN" sz="1800" kern="100" dirty="0">
                <a:solidFill>
                  <a:srgbClr val="0000FF"/>
                </a:solidFill>
                <a:effectLst/>
                <a:latin typeface="+mn-ea"/>
                <a:cs typeface="Times New Roman" panose="02020603050405020304" pitchFamily="18" charset="0"/>
              </a:rPr>
              <a:t>：</a:t>
            </a:r>
            <a:r>
              <a:rPr lang="zh-CN" altLang="zh-CN" sz="1800" kern="100" dirty="0">
                <a:effectLst/>
                <a:latin typeface="+mn-ea"/>
                <a:cs typeface="Times New Roman" panose="02020603050405020304" pitchFamily="18" charset="0"/>
              </a:rPr>
              <a:t>英国伦敦推出了“新巴士计划”，旨在改善公交服务质量。该计划包括</a:t>
            </a:r>
            <a:r>
              <a:rPr lang="zh-CN" altLang="zh-CN" sz="1800" b="1" kern="100" dirty="0">
                <a:solidFill>
                  <a:srgbClr val="FF0000"/>
                </a:solidFill>
                <a:effectLst/>
                <a:latin typeface="+mn-ea"/>
                <a:cs typeface="Times New Roman" panose="02020603050405020304" pitchFamily="18" charset="0"/>
              </a:rPr>
              <a:t>更新公交车队、实施公交车辆优先通行、增加公交车站点等措施</a:t>
            </a:r>
            <a:r>
              <a:rPr lang="zh-CN" altLang="zh-CN" sz="1800" kern="100" dirty="0">
                <a:effectLst/>
                <a:latin typeface="+mn-ea"/>
                <a:cs typeface="Times New Roman" panose="02020603050405020304" pitchFamily="18" charset="0"/>
              </a:rPr>
              <a:t>。</a:t>
            </a:r>
          </a:p>
        </p:txBody>
      </p:sp>
      <p:sp>
        <p:nvSpPr>
          <p:cNvPr id="11" name="文本框 10">
            <a:extLst>
              <a:ext uri="{FF2B5EF4-FFF2-40B4-BE49-F238E27FC236}">
                <a16:creationId xmlns:a16="http://schemas.microsoft.com/office/drawing/2014/main" id="{4D8F68BD-132B-9775-E85E-2FA0EED91FBB}"/>
              </a:ext>
            </a:extLst>
          </p:cNvPr>
          <p:cNvSpPr txBox="1"/>
          <p:nvPr/>
        </p:nvSpPr>
        <p:spPr>
          <a:xfrm>
            <a:off x="4404167" y="3682363"/>
            <a:ext cx="4572000" cy="2127634"/>
          </a:xfrm>
          <a:prstGeom prst="rect">
            <a:avLst/>
          </a:prstGeom>
          <a:noFill/>
        </p:spPr>
        <p:txBody>
          <a:bodyPr wrap="square">
            <a:spAutoFit/>
          </a:bodyPr>
          <a:lstStyle/>
          <a:p>
            <a:pPr algn="just">
              <a:lnSpc>
                <a:spcPct val="150000"/>
              </a:lnSpc>
            </a:pPr>
            <a:r>
              <a:rPr lang="zh-CN" altLang="zh-CN" sz="1800" b="1" kern="100" dirty="0">
                <a:solidFill>
                  <a:srgbClr val="0000FF"/>
                </a:solidFill>
                <a:effectLst/>
                <a:latin typeface="+mn-ea"/>
                <a:cs typeface="Times New Roman" panose="02020603050405020304" pitchFamily="18" charset="0"/>
              </a:rPr>
              <a:t>瑞典斯德哥尔摩</a:t>
            </a:r>
            <a:r>
              <a:rPr lang="zh-CN" altLang="zh-CN" sz="1800" kern="100" dirty="0">
                <a:effectLst/>
                <a:latin typeface="+mn-ea"/>
                <a:cs typeface="Times New Roman" panose="02020603050405020304" pitchFamily="18" charset="0"/>
              </a:rPr>
              <a:t>：瑞典斯德哥尔摩市在主要干道上设置了</a:t>
            </a:r>
            <a:r>
              <a:rPr lang="zh-CN" altLang="zh-CN" sz="1800" b="1" kern="100" dirty="0">
                <a:solidFill>
                  <a:srgbClr val="FF0000"/>
                </a:solidFill>
                <a:effectLst/>
                <a:latin typeface="+mn-ea"/>
                <a:cs typeface="Times New Roman" panose="02020603050405020304" pitchFamily="18" charset="0"/>
              </a:rPr>
              <a:t>公交专用道</a:t>
            </a:r>
            <a:r>
              <a:rPr lang="zh-CN" altLang="zh-CN" sz="1800" kern="100" dirty="0">
                <a:effectLst/>
                <a:latin typeface="+mn-ea"/>
                <a:cs typeface="Times New Roman" panose="02020603050405020304" pitchFamily="18" charset="0"/>
              </a:rPr>
              <a:t>，并对</a:t>
            </a:r>
            <a:r>
              <a:rPr lang="zh-CN" altLang="zh-CN" sz="1800" b="1" kern="100" dirty="0">
                <a:solidFill>
                  <a:srgbClr val="FF0000"/>
                </a:solidFill>
                <a:effectLst/>
                <a:latin typeface="+mn-ea"/>
                <a:cs typeface="Times New Roman" panose="02020603050405020304" pitchFamily="18" charset="0"/>
              </a:rPr>
              <a:t>公交车辆实行优先通行</a:t>
            </a:r>
            <a:r>
              <a:rPr lang="zh-CN" altLang="zh-CN" sz="1800" kern="100" dirty="0">
                <a:effectLst/>
                <a:latin typeface="+mn-ea"/>
                <a:cs typeface="Times New Roman" panose="02020603050405020304" pitchFamily="18" charset="0"/>
              </a:rPr>
              <a:t>。此外，该城市还采用了</a:t>
            </a:r>
            <a:r>
              <a:rPr lang="zh-CN" altLang="zh-CN" sz="1800" b="1" kern="100" dirty="0">
                <a:solidFill>
                  <a:srgbClr val="FF0000"/>
                </a:solidFill>
                <a:effectLst/>
                <a:latin typeface="+mn-ea"/>
                <a:cs typeface="Times New Roman" panose="02020603050405020304" pitchFamily="18" charset="0"/>
              </a:rPr>
              <a:t>智能交通系统</a:t>
            </a:r>
            <a:r>
              <a:rPr lang="zh-CN" altLang="zh-CN" sz="1800" kern="100" dirty="0">
                <a:effectLst/>
                <a:latin typeface="+mn-ea"/>
                <a:cs typeface="Times New Roman" panose="02020603050405020304" pitchFamily="18" charset="0"/>
              </a:rPr>
              <a:t>，实时监测路况，对交通信号进行优化调节。</a:t>
            </a:r>
          </a:p>
        </p:txBody>
      </p:sp>
      <p:pic>
        <p:nvPicPr>
          <p:cNvPr id="7" name="图片 6">
            <a:extLst>
              <a:ext uri="{FF2B5EF4-FFF2-40B4-BE49-F238E27FC236}">
                <a16:creationId xmlns:a16="http://schemas.microsoft.com/office/drawing/2014/main" id="{F736962D-AE9B-CC2E-A996-CE40CC3DCB84}"/>
              </a:ext>
            </a:extLst>
          </p:cNvPr>
          <p:cNvPicPr>
            <a:picLocks noChangeAspect="1"/>
          </p:cNvPicPr>
          <p:nvPr/>
        </p:nvPicPr>
        <p:blipFill>
          <a:blip r:embed="rId3"/>
          <a:stretch>
            <a:fillRect/>
          </a:stretch>
        </p:blipFill>
        <p:spPr>
          <a:xfrm>
            <a:off x="5301205" y="1222484"/>
            <a:ext cx="3302679" cy="2201786"/>
          </a:xfrm>
          <a:prstGeom prst="rect">
            <a:avLst/>
          </a:prstGeom>
        </p:spPr>
      </p:pic>
      <p:pic>
        <p:nvPicPr>
          <p:cNvPr id="9" name="图片 8">
            <a:extLst>
              <a:ext uri="{FF2B5EF4-FFF2-40B4-BE49-F238E27FC236}">
                <a16:creationId xmlns:a16="http://schemas.microsoft.com/office/drawing/2014/main" id="{315D70BE-0CAA-21ED-AE52-8A59D3923983}"/>
              </a:ext>
            </a:extLst>
          </p:cNvPr>
          <p:cNvPicPr>
            <a:picLocks noChangeAspect="1"/>
          </p:cNvPicPr>
          <p:nvPr/>
        </p:nvPicPr>
        <p:blipFill>
          <a:blip r:embed="rId4"/>
          <a:stretch>
            <a:fillRect/>
          </a:stretch>
        </p:blipFill>
        <p:spPr>
          <a:xfrm>
            <a:off x="470562" y="3699977"/>
            <a:ext cx="3560877" cy="2167491"/>
          </a:xfrm>
          <a:prstGeom prst="rect">
            <a:avLst/>
          </a:prstGeom>
        </p:spPr>
      </p:pic>
    </p:spTree>
    <p:extLst>
      <p:ext uri="{BB962C8B-B14F-4D97-AF65-F5344CB8AC3E}">
        <p14:creationId xmlns:p14="http://schemas.microsoft.com/office/powerpoint/2010/main" val="2659377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17DEE8EA-70D4-4F79-8E90-9C4888B17711}" type="slidenum">
              <a:rPr lang="zh-CN" altLang="en-US" smtClean="0"/>
              <a:t>9</a:t>
            </a:fld>
            <a:endParaRPr lang="zh-CN" altLang="en-US"/>
          </a:p>
        </p:txBody>
      </p:sp>
      <p:cxnSp>
        <p:nvCxnSpPr>
          <p:cNvPr id="4" name="直接连接符 3"/>
          <p:cNvCxnSpPr/>
          <p:nvPr/>
        </p:nvCxnSpPr>
        <p:spPr>
          <a:xfrm>
            <a:off x="470562" y="1104497"/>
            <a:ext cx="837065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403450" y="520117"/>
            <a:ext cx="4185761" cy="461665"/>
          </a:xfrm>
          <a:prstGeom prst="rect">
            <a:avLst/>
          </a:prstGeom>
          <a:noFill/>
        </p:spPr>
        <p:txBody>
          <a:bodyPr wrap="none" rtlCol="0">
            <a:spAutoFit/>
          </a:bodyPr>
          <a:lstStyle/>
          <a:p>
            <a:r>
              <a:rPr lang="zh-CN" altLang="en-US" sz="2400" b="1" dirty="0">
                <a:solidFill>
                  <a:srgbClr val="000000"/>
                </a:solidFill>
                <a:latin typeface="微软雅黑" panose="020B0503020204020204" pitchFamily="34" charset="-122"/>
                <a:ea typeface="微软雅黑" panose="020B0503020204020204" pitchFamily="34" charset="-122"/>
              </a:rPr>
              <a:t>公交优先对比分析：主要方式</a:t>
            </a:r>
            <a:endParaRPr lang="zh-CN" altLang="en-US" sz="2400" dirty="0"/>
          </a:p>
        </p:txBody>
      </p:sp>
      <p:sp>
        <p:nvSpPr>
          <p:cNvPr id="10" name="文本框 9">
            <a:extLst>
              <a:ext uri="{FF2B5EF4-FFF2-40B4-BE49-F238E27FC236}">
                <a16:creationId xmlns:a16="http://schemas.microsoft.com/office/drawing/2014/main" id="{FF12D943-BD3E-A718-16E5-0CED1413C07B}"/>
              </a:ext>
            </a:extLst>
          </p:cNvPr>
          <p:cNvSpPr txBox="1"/>
          <p:nvPr/>
        </p:nvSpPr>
        <p:spPr>
          <a:xfrm>
            <a:off x="470562" y="1127943"/>
            <a:ext cx="8187301" cy="502939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zh-CN" sz="1800" b="1" kern="100" dirty="0">
                <a:solidFill>
                  <a:srgbClr val="FF0000"/>
                </a:solidFill>
                <a:effectLst/>
                <a:latin typeface="+mn-ea"/>
                <a:cs typeface="宋体" panose="02010600030101010101" pitchFamily="2" charset="-122"/>
              </a:rPr>
              <a:t>公交专用道</a:t>
            </a:r>
            <a:endParaRPr lang="en-US" altLang="zh-CN" sz="1800" b="1"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kern="100" dirty="0">
                <a:effectLst/>
                <a:latin typeface="+mn-ea"/>
                <a:cs typeface="宋体" panose="02010600030101010101" pitchFamily="2" charset="-122"/>
              </a:rPr>
              <a:t>适用条件：城市中心区域或拥堵路段需要快速通行的公交车辆。</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优点：提高公交车速度，减少等待时间和乘客的滞留时间</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缺点：增加私家车的拥堵程度，需要严格的管理和执法</a:t>
            </a:r>
            <a:endParaRPr lang="en-US" altLang="zh-CN" sz="1800"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b="1" kern="100" dirty="0">
                <a:solidFill>
                  <a:srgbClr val="FF0000"/>
                </a:solidFill>
                <a:effectLst/>
                <a:latin typeface="+mn-ea"/>
                <a:cs typeface="宋体" panose="02010600030101010101" pitchFamily="2" charset="-122"/>
              </a:rPr>
              <a:t>信号优化</a:t>
            </a:r>
            <a:endParaRPr lang="en-US" altLang="zh-CN" sz="1800" b="1"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kern="100" dirty="0">
                <a:effectLst/>
                <a:latin typeface="+mn-ea"/>
                <a:cs typeface="宋体" panose="02010600030101010101" pitchFamily="2" charset="-122"/>
              </a:rPr>
              <a:t>适用条件：需要快速穿越红绿灯的公交车辆。</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优点：减少公交车的等待时间，提高公交运营效率。</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缺点：可能会增加其他交通参与者的等待时间，需要平衡各方利益。</a:t>
            </a:r>
            <a:endParaRPr lang="en-US" altLang="zh-CN" kern="100" dirty="0">
              <a:solidFill>
                <a:srgbClr val="FF0000"/>
              </a:solidFill>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b="1" kern="100" dirty="0">
                <a:solidFill>
                  <a:srgbClr val="FF0000"/>
                </a:solidFill>
                <a:effectLst/>
                <a:latin typeface="+mn-ea"/>
                <a:cs typeface="宋体" panose="02010600030101010101" pitchFamily="2" charset="-122"/>
              </a:rPr>
              <a:t>公交快速化改造</a:t>
            </a:r>
            <a:endParaRPr lang="en-US" altLang="zh-CN" sz="1800" b="1" kern="100" dirty="0">
              <a:solidFill>
                <a:srgbClr val="FF0000"/>
              </a:solidFill>
              <a:effectLst/>
              <a:latin typeface="+mn-ea"/>
              <a:cs typeface="宋体" panose="02010600030101010101" pitchFamily="2" charset="-122"/>
            </a:endParaRPr>
          </a:p>
          <a:p>
            <a:pPr marL="285750" indent="-285750">
              <a:lnSpc>
                <a:spcPct val="150000"/>
              </a:lnSpc>
              <a:buFont typeface="Arial" panose="020B0604020202020204" pitchFamily="34" charset="0"/>
              <a:buChar char="•"/>
            </a:pPr>
            <a:r>
              <a:rPr lang="zh-CN" altLang="zh-CN" sz="1800" kern="100" dirty="0">
                <a:effectLst/>
                <a:latin typeface="+mn-ea"/>
                <a:cs typeface="宋体" panose="02010600030101010101" pitchFamily="2" charset="-122"/>
              </a:rPr>
              <a:t>适用条件：需要提高公交服务质量和速度的线路。</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优点：提高公交服务水平和市场竞争力，增加乘客的满意度和忠诚度。</a:t>
            </a:r>
            <a:br>
              <a:rPr lang="en-US" altLang="zh-CN" sz="1800" kern="100" dirty="0">
                <a:effectLst/>
                <a:latin typeface="+mn-ea"/>
                <a:cs typeface="宋体" panose="02010600030101010101" pitchFamily="2" charset="-122"/>
              </a:rPr>
            </a:br>
            <a:r>
              <a:rPr lang="zh-CN" altLang="zh-CN" sz="1800" kern="100" dirty="0">
                <a:effectLst/>
                <a:latin typeface="+mn-ea"/>
                <a:cs typeface="宋体" panose="02010600030101010101" pitchFamily="2" charset="-122"/>
              </a:rPr>
              <a:t>缺点：投入大量资金，</a:t>
            </a:r>
            <a:r>
              <a:rPr lang="zh-CN" altLang="en-US" sz="1800" kern="100" dirty="0">
                <a:effectLst/>
                <a:latin typeface="+mn-ea"/>
                <a:cs typeface="宋体" panose="02010600030101010101" pitchFamily="2" charset="-122"/>
              </a:rPr>
              <a:t>改造与调整</a:t>
            </a:r>
            <a:r>
              <a:rPr lang="zh-CN" altLang="zh-CN" sz="1800" kern="100" dirty="0">
                <a:effectLst/>
                <a:latin typeface="+mn-ea"/>
                <a:cs typeface="宋体" panose="02010600030101010101" pitchFamily="2" charset="-122"/>
              </a:rPr>
              <a:t>现有的线路</a:t>
            </a:r>
            <a:r>
              <a:rPr lang="zh-CN" altLang="en-US" sz="1800" kern="100" dirty="0">
                <a:effectLst/>
                <a:latin typeface="+mn-ea"/>
                <a:cs typeface="宋体" panose="02010600030101010101" pitchFamily="2" charset="-122"/>
              </a:rPr>
              <a:t>。</a:t>
            </a:r>
            <a:endParaRPr lang="en-US" altLang="zh-CN" sz="1800" kern="100" dirty="0">
              <a:solidFill>
                <a:srgbClr val="FF0000"/>
              </a:solidFill>
              <a:effectLst/>
              <a:latin typeface="+mn-ea"/>
              <a:cs typeface="宋体" panose="02010600030101010101" pitchFamily="2" charset="-122"/>
            </a:endParaRPr>
          </a:p>
        </p:txBody>
      </p:sp>
    </p:spTree>
    <p:extLst>
      <p:ext uri="{BB962C8B-B14F-4D97-AF65-F5344CB8AC3E}">
        <p14:creationId xmlns:p14="http://schemas.microsoft.com/office/powerpoint/2010/main" val="29828452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c61bbc15-7766-4801-acf0-d3c2a76e62a9"/>
  <p:tag name="COMMONDATA" val="eyJoZGlkIjoiMDE3NjM2NTFhZjk4NmYyZmIyNDFmNDM0YWE4YzExY2IifQ=="/>
</p:tagLst>
</file>

<file path=ppt/theme/theme1.xml><?xml version="1.0" encoding="utf-8"?>
<a:theme xmlns:a="http://schemas.openxmlformats.org/drawingml/2006/main" name="回顾">
  <a:themeElements>
    <a:clrScheme name="自定义 1">
      <a:dk1>
        <a:sysClr val="windowText" lastClr="000000"/>
      </a:dk1>
      <a:lt1>
        <a:sysClr val="window" lastClr="FFFFFF"/>
      </a:lt1>
      <a:dk2>
        <a:srgbClr val="344068"/>
      </a:dk2>
      <a:lt2>
        <a:srgbClr val="D9E0E6"/>
      </a:lt2>
      <a:accent1>
        <a:srgbClr val="1482AB"/>
      </a:accent1>
      <a:accent2>
        <a:srgbClr val="1C6294"/>
      </a:accent2>
      <a:accent3>
        <a:srgbClr val="28C4CC"/>
      </a:accent3>
      <a:accent4>
        <a:srgbClr val="42BA97"/>
      </a:accent4>
      <a:accent5>
        <a:srgbClr val="3E8853"/>
      </a:accent5>
      <a:accent6>
        <a:srgbClr val="62A39F"/>
      </a:accent6>
      <a:hlink>
        <a:srgbClr val="6EAC1C"/>
      </a:hlink>
      <a:folHlink>
        <a:srgbClr val="B26B02"/>
      </a:folHlink>
    </a:clrScheme>
    <a:fontScheme name="课程ppt模板字体">
      <a:majorFont>
        <a:latin typeface="Times New Roman"/>
        <a:ea typeface="华文楷体"/>
        <a:cs typeface=""/>
      </a:majorFont>
      <a:minorFont>
        <a:latin typeface="Times New Roman"/>
        <a:ea typeface="微软雅黑"/>
        <a:cs typeface=""/>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165</TotalTime>
  <Words>1839</Words>
  <Application>Microsoft Office PowerPoint</Application>
  <PresentationFormat>全屏显示(4:3)</PresentationFormat>
  <Paragraphs>98</Paragraphs>
  <Slides>15</Slides>
  <Notes>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宋体</vt:lpstr>
      <vt:lpstr>Arial</vt:lpstr>
      <vt:lpstr>Calibri</vt:lpstr>
      <vt:lpstr>华文楷体</vt:lpstr>
      <vt:lpstr>等线</vt:lpstr>
      <vt:lpstr>Times New Roman</vt:lpstr>
      <vt:lpstr>微软雅黑</vt:lpstr>
      <vt:lpstr>回顾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第一章 绪论</dc:title>
  <dc:creator>Mr.Liu</dc:creator>
  <cp:lastModifiedBy>1 Mr.Liu</cp:lastModifiedBy>
  <cp:revision>299</cp:revision>
  <dcterms:created xsi:type="dcterms:W3CDTF">2019-09-29T03:39:00Z</dcterms:created>
  <dcterms:modified xsi:type="dcterms:W3CDTF">2023-04-10T14:39:03Z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E5A081D1D6E4491E9BA40BEDC9022719</vt:lpwstr>
  </property>
  <property fmtid="{D5CDD505-2E9C-101B-9397-08002B2CF9AE}" pid="3" name="KSOProductBuildVer">
    <vt:lpwstr>2052-11.1.0.12763</vt:lpwstr>
  </property>
</Properties>
</file>

<file path=docProps/thumbnail.jpeg>
</file>